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646" r:id="rId2"/>
    <p:sldId id="765" r:id="rId3"/>
    <p:sldId id="726" r:id="rId4"/>
    <p:sldId id="757" r:id="rId5"/>
    <p:sldId id="758" r:id="rId6"/>
    <p:sldId id="756" r:id="rId7"/>
    <p:sldId id="738" r:id="rId8"/>
    <p:sldId id="761" r:id="rId9"/>
    <p:sldId id="735" r:id="rId10"/>
    <p:sldId id="736" r:id="rId11"/>
    <p:sldId id="742" r:id="rId12"/>
    <p:sldId id="763" r:id="rId13"/>
    <p:sldId id="762" r:id="rId14"/>
    <p:sldId id="768" r:id="rId15"/>
    <p:sldId id="767" r:id="rId16"/>
    <p:sldId id="769" r:id="rId17"/>
    <p:sldId id="770" r:id="rId18"/>
    <p:sldId id="771" r:id="rId19"/>
    <p:sldId id="772" r:id="rId20"/>
    <p:sldId id="773" r:id="rId21"/>
    <p:sldId id="774" r:id="rId22"/>
    <p:sldId id="775" r:id="rId23"/>
    <p:sldId id="776" r:id="rId24"/>
    <p:sldId id="777" r:id="rId25"/>
    <p:sldId id="778" r:id="rId26"/>
    <p:sldId id="779" r:id="rId27"/>
    <p:sldId id="780" r:id="rId28"/>
    <p:sldId id="610" r:id="rId29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4DA651A-2B88-4BA0-8E12-607D4AAA626D}">
          <p14:sldIdLst>
            <p14:sldId id="646"/>
            <p14:sldId id="765"/>
            <p14:sldId id="726"/>
            <p14:sldId id="757"/>
            <p14:sldId id="758"/>
            <p14:sldId id="756"/>
            <p14:sldId id="738"/>
            <p14:sldId id="761"/>
            <p14:sldId id="735"/>
            <p14:sldId id="736"/>
            <p14:sldId id="742"/>
            <p14:sldId id="763"/>
            <p14:sldId id="762"/>
            <p14:sldId id="768"/>
            <p14:sldId id="767"/>
            <p14:sldId id="769"/>
            <p14:sldId id="770"/>
            <p14:sldId id="771"/>
            <p14:sldId id="772"/>
            <p14:sldId id="773"/>
            <p14:sldId id="774"/>
            <p14:sldId id="775"/>
            <p14:sldId id="776"/>
            <p14:sldId id="777"/>
            <p14:sldId id="778"/>
            <p14:sldId id="779"/>
            <p14:sldId id="780"/>
            <p14:sldId id="610"/>
          </p14:sldIdLst>
        </p14:section>
      </p14:sectionLst>
    </p:ext>
    <p:ext uri="{EFAFB233-063F-42B5-8137-9DF3F51BA10A}">
      <p15:sldGuideLst xmlns:p15="http://schemas.microsoft.com/office/powerpoint/2012/main" xmlns="">
        <p15:guide id="2" pos="5465" userDrawn="1">
          <p15:clr>
            <a:srgbClr val="A4A3A4"/>
          </p15:clr>
        </p15:guide>
        <p15:guide id="3" orient="horz" pos="14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катерина Решетова" initials="ЕМ" lastIdx="8" clrIdx="0"/>
  <p:cmAuthor id="1" name="us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249"/>
    <a:srgbClr val="004B9E"/>
    <a:srgbClr val="038ACD"/>
    <a:srgbClr val="0050A8"/>
    <a:srgbClr val="0052AC"/>
    <a:srgbClr val="00448E"/>
    <a:srgbClr val="038ED3"/>
    <a:srgbClr val="FCFCFC"/>
    <a:srgbClr val="257FB1"/>
    <a:srgbClr val="038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6" autoAdjust="0"/>
    <p:restoredTop sz="89257" autoAdjust="0"/>
  </p:normalViewPr>
  <p:slideViewPr>
    <p:cSldViewPr snapToGrid="0" snapToObjects="1">
      <p:cViewPr>
        <p:scale>
          <a:sx n="73" d="100"/>
          <a:sy n="73" d="100"/>
        </p:scale>
        <p:origin x="-1284" y="156"/>
      </p:cViewPr>
      <p:guideLst>
        <p:guide orient="horz" pos="1457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Samsung\Desktop\&#1069;&#1092;&#1092;&#1077;&#1082;&#1090;&#1080;&#1074;&#1085;&#1099;&#1081;%20&#1082;&#1086;&#1085;&#1090;&#1088;&#1072;&#1082;&#1090;%20&#1074;%20&#1073;&#1102;&#1076;&#1078;&#1077;&#1090;&#1085;&#1086;&#1081;%20&#1089;&#1092;&#1077;&#1088;&#1077;\7.%20&#1069;&#1050;%20&#1074;%20&#1073;&#1102;&#1076;&#1078;&#1077;&#1090;&#1085;&#1086;&#1081;%20&#1089;&#1092;&#1077;&#1088;&#1077;_&#1080;&#1102;&#1083;&#1100;%202015\&#1069;&#1050;%20&#1074;%20&#1073;&#1102;&#1076;&#1078;&#1077;&#1090;&#1085;&#1086;&#1081;%20&#1089;&#1092;&#1077;&#1088;&#1077;_14.07.2015\&#1044;&#1080;&#1085;&#1072;&#1084;&#1080;&#1095;&#1077;&#1089;&#1082;&#1080;&#1077;%20&#1083;&#1080;&#1085;&#1077;&#1081;&#1082;&#1080;%20_&#1091;&#1095;&#1080;&#1090;&#1077;&#1083;&#1103;%20&#1096;&#1082;&#1086;&#1083;.xlsx" TargetMode="External"/><Relationship Id="rId1" Type="http://schemas.openxmlformats.org/officeDocument/2006/relationships/themeOverride" Target="../theme/themeOverride1.xml"/><Relationship Id="rId5" Type="http://schemas.microsoft.com/office/2011/relationships/chartStyle" Target="style1.xml"/><Relationship Id="rId4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Samsung\Desktop\&#1069;&#1092;&#1092;&#1077;&#1082;&#1090;&#1080;&#1074;&#1085;&#1099;&#1081;%20&#1082;&#1086;&#1085;&#1090;&#1088;&#1072;&#1082;&#1090;%20&#1074;%20&#1073;&#1102;&#1076;&#1078;&#1077;&#1090;&#1085;&#1086;&#1081;%20&#1089;&#1092;&#1077;&#1088;&#1077;\7.%20&#1069;&#1050;%20&#1074;%20&#1073;&#1102;&#1076;&#1078;&#1077;&#1090;&#1085;&#1086;&#1081;%20&#1089;&#1092;&#1077;&#1088;&#1077;_&#1080;&#1102;&#1083;&#1100;%202015\&#1069;&#1050;%20&#1074;%20&#1073;&#1102;&#1076;&#1078;&#1077;&#1090;&#1085;&#1086;&#1081;%20&#1089;&#1092;&#1077;&#1088;&#1077;_14.07.2015\&#1044;&#1080;&#1085;&#1072;&#1084;&#1080;&#1095;&#1077;&#1089;&#1082;&#1080;&#1077;%20&#1083;&#1080;&#1085;&#1077;&#1081;&#1082;&#1080;%20_&#1091;&#1095;&#1080;&#1090;&#1077;&#1083;&#1103;%20&#1096;&#1082;&#1086;&#1083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Samsung\Desktop\&#1069;&#1092;&#1092;&#1077;&#1082;&#1090;&#1080;&#1074;&#1085;&#1099;&#1081;%20&#1082;&#1086;&#1085;&#1090;&#1088;&#1072;&#1082;&#1090;%20&#1074;%20&#1073;&#1102;&#1076;&#1078;&#1077;&#1090;&#1085;&#1086;&#1081;%20&#1089;&#1092;&#1077;&#1088;&#1077;\7.%20&#1069;&#1050;%20&#1074;%20&#1073;&#1102;&#1076;&#1078;&#1077;&#1090;&#1085;&#1086;&#1081;%20&#1089;&#1092;&#1077;&#1088;&#1077;_&#1080;&#1102;&#1083;&#1100;%202015\&#1069;&#1050;%20&#1074;%20&#1073;&#1102;&#1076;&#1078;&#1077;&#1090;&#1085;&#1086;&#1081;%20&#1089;&#1092;&#1077;&#1088;&#1077;_14.07.2015\&#1087;&#1088;&#1077;&#1087;_&#1053;&#1055;&#1054;%20&#1057;&#1055;&#1054;%20&#1042;&#1055;&#1054;_06_14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Macintosh%20HD:Users:mdobryakova:Dropbox:&#1045;&#1043;&#1069;-2015:&#1050;&#1091;&#1079;&#1100;&#1084;&#1080;&#1085;&#1086;&#1074;&#1091;:&#1086;&#1073;&#1097;&#1072;&#1103;%20&#1087;&#1086;%20&#1074;&#1091;&#1079;&#1072;&#1084;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User\Desktop\&#1044;&#1086;&#1082;&#1083;&#1072;&#1076;%20&#1087;&#1086;%20&#1084;&#1077;&#1078;&#1076;&#1091;&#1085;&#1072;&#1088;&#1086;&#1076;&#1082;&#1077;\&#1052;&#1086;&#1080;%20&#1090;&#1072;&#1073;&#1083;&#1080;&#1094;&#1099;%20&#1076;&#1083;&#1103;%20&#1044;&#1086;&#1082;&#1083;&#1072;&#1076;&#1072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Samsung\Desktop\&#1052;&#1069;&#1054;%202015\&#1087;&#1088;&#1077;&#1087;_&#1053;&#1055;&#1054;%20&#1057;&#1055;&#1054;%20&#1042;&#1055;&#1054;_06_14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831955679453593E-2"/>
          <c:y val="3.9948983359177292E-2"/>
          <c:w val="0.87888009723345106"/>
          <c:h val="0.60779077807089954"/>
        </c:manualLayout>
      </c:layout>
      <c:lineChart>
        <c:grouping val="standard"/>
        <c:varyColors val="0"/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2347392"/>
        <c:axId val="112357376"/>
      </c:lineChart>
      <c:catAx>
        <c:axId val="112347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2357376"/>
        <c:crosses val="autoZero"/>
        <c:auto val="1"/>
        <c:lblAlgn val="ctr"/>
        <c:lblOffset val="100"/>
        <c:noMultiLvlLbl val="0"/>
      </c:catAx>
      <c:valAx>
        <c:axId val="1123573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12347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392377520161415E-3"/>
          <c:y val="3.9560813375091753E-3"/>
          <c:w val="0.94379100931374615"/>
          <c:h val="0.95112103542431403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100"/>
        <c:axId val="122108928"/>
        <c:axId val="122123008"/>
      </c:barChart>
      <c:catAx>
        <c:axId val="12210892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22123008"/>
        <c:crosses val="autoZero"/>
        <c:auto val="1"/>
        <c:lblAlgn val="ctr"/>
        <c:lblOffset val="100"/>
        <c:noMultiLvlLbl val="0"/>
      </c:catAx>
      <c:valAx>
        <c:axId val="122123008"/>
        <c:scaling>
          <c:orientation val="maxMin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2108928"/>
        <c:crosses val="autoZero"/>
        <c:crossBetween val="between"/>
        <c:majorUnit val="2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014369285579088E-2"/>
          <c:y val="0.3744925327486272"/>
          <c:w val="0.42537150578260113"/>
          <c:h val="0.44022341990476754"/>
        </c:manualLayout>
      </c:layout>
      <c:barChart>
        <c:barDir val="col"/>
        <c:grouping val="percent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22215424"/>
        <c:axId val="122225408"/>
      </c:barChart>
      <c:catAx>
        <c:axId val="12221542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22225408"/>
        <c:crosses val="autoZero"/>
        <c:auto val="1"/>
        <c:lblAlgn val="ctr"/>
        <c:lblOffset val="100"/>
        <c:noMultiLvlLbl val="0"/>
      </c:catAx>
      <c:valAx>
        <c:axId val="122225408"/>
        <c:scaling>
          <c:orientation val="maxMin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22154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72845617615734"/>
          <c:y val="0.28488768993613739"/>
          <c:w val="0.70861006979182994"/>
          <c:h val="0.65415657344197298"/>
        </c:manualLayout>
      </c:layout>
      <c:areaChart>
        <c:grouping val="percent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22528128"/>
        <c:axId val="122529664"/>
      </c:areaChart>
      <c:catAx>
        <c:axId val="122528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2529664"/>
        <c:crosses val="autoZero"/>
        <c:auto val="1"/>
        <c:lblAlgn val="ctr"/>
        <c:lblOffset val="100"/>
        <c:noMultiLvlLbl val="0"/>
      </c:catAx>
      <c:valAx>
        <c:axId val="1225296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122528128"/>
        <c:crosses val="autoZero"/>
        <c:crossBetween val="between"/>
        <c:majorUnit val="0.2"/>
      </c:valAx>
    </c:plotArea>
    <c:plotVisOnly val="1"/>
    <c:dispBlanksAs val="zero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821632"/>
        <c:axId val="122823424"/>
      </c:barChart>
      <c:catAx>
        <c:axId val="12282163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823424"/>
        <c:crosses val="autoZero"/>
        <c:auto val="1"/>
        <c:lblAlgn val="ctr"/>
        <c:lblOffset val="100"/>
        <c:noMultiLvlLbl val="0"/>
      </c:catAx>
      <c:valAx>
        <c:axId val="122823424"/>
        <c:scaling>
          <c:orientation val="minMax"/>
        </c:scaling>
        <c:delete val="1"/>
        <c:axPos val="l"/>
        <c:majorGridlines>
          <c:spPr>
            <a:ln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crossAx val="1228216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245146757270509E-2"/>
          <c:y val="2.9588013960507524E-2"/>
          <c:w val="0.91754188120219715"/>
          <c:h val="0.5471953614485038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245504"/>
        <c:axId val="124247040"/>
      </c:barChart>
      <c:catAx>
        <c:axId val="1242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247040"/>
        <c:crosses val="autoZero"/>
        <c:auto val="1"/>
        <c:lblAlgn val="ctr"/>
        <c:lblOffset val="100"/>
        <c:noMultiLvlLbl val="0"/>
      </c:catAx>
      <c:valAx>
        <c:axId val="124247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24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31887765980132E-2"/>
          <c:y val="7.2944298986619888E-2"/>
          <c:w val="0.92553622446803974"/>
          <c:h val="0.7157846006543735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overlap val="-27"/>
        <c:axId val="123899264"/>
        <c:axId val="123917440"/>
      </c:barChart>
      <c:catAx>
        <c:axId val="12389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917440"/>
        <c:crosses val="autoZero"/>
        <c:auto val="1"/>
        <c:lblAlgn val="ctr"/>
        <c:lblOffset val="100"/>
        <c:noMultiLvlLbl val="0"/>
      </c:catAx>
      <c:valAx>
        <c:axId val="123917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3899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0.09073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-947330"/>
          <a:ext cx="8214289" cy="492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3"/>
          <a:r>
            <a:rPr lang="ru-RU" sz="2600" b="1" dirty="0" smtClean="0"/>
            <a:t>1) Финансовое </a:t>
          </a:r>
          <a:r>
            <a:rPr lang="ru-RU" sz="2600" b="1" dirty="0"/>
            <a:t>обеспечение образовательных программ</a:t>
          </a:r>
        </a:p>
      </cdr:txBody>
    </cdr:sp>
  </cdr:relSizeAnchor>
  <cdr:relSizeAnchor xmlns:cdr="http://schemas.openxmlformats.org/drawingml/2006/chartDrawing">
    <cdr:from>
      <cdr:x>0</cdr:x>
      <cdr:y>0.28496</cdr:y>
    </cdr:from>
    <cdr:to>
      <cdr:x>1</cdr:x>
      <cdr:y>1</cdr:y>
    </cdr:to>
    <cdr:sp macro="" textlink="">
      <cdr:nvSpPr>
        <cdr:cNvPr id="3" name="Объект 2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28134" y="2480330"/>
          <a:ext cx="9986184" cy="3880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 lnSpcReduction="10000"/>
        </a:bodyPr>
        <a:lstStyle xmlns:a="http://schemas.openxmlformats.org/drawingml/2006/main">
          <a:lvl1pPr marL="342900" indent="-3429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8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1pPr>
          <a:lvl2pPr marL="742950" indent="-28575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6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2pPr>
          <a:lvl3pPr marL="1143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3pPr>
          <a:lvl4pPr marL="1600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4pPr>
          <a:lvl5pPr marL="20574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5pPr>
          <a:lvl6pPr marL="25146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6pPr>
          <a:lvl7pPr marL="29718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7pPr>
          <a:lvl8pPr marL="3429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8pPr>
          <a:lvl9pPr marL="3886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/>
            <a:t>Все еще невозможно обеспечить </a:t>
          </a:r>
          <a:r>
            <a:rPr lang="ru-RU" sz="2400" b="1" dirty="0"/>
            <a:t>устойчивость достижения целевого уровня заработной </a:t>
          </a:r>
          <a:r>
            <a:rPr lang="ru-RU" sz="2400" b="1" dirty="0" smtClean="0"/>
            <a:t>платы</a:t>
          </a:r>
          <a:endParaRPr lang="en-US" sz="2400" b="1" dirty="0" smtClean="0"/>
        </a:p>
        <a:p xmlns:a="http://schemas.openxmlformats.org/drawingml/2006/main">
          <a:pPr lvl="1"/>
          <a:r>
            <a:rPr lang="ru-RU" sz="2400" dirty="0">
              <a:solidFill>
                <a:schemeClr val="tx1"/>
              </a:solidFill>
            </a:rPr>
            <a:t>- ориентация на актуальный уровень средней заработной платы по региону;</a:t>
          </a:r>
        </a:p>
        <a:p xmlns:a="http://schemas.openxmlformats.org/drawingml/2006/main">
          <a:pPr lvl="1"/>
          <a:r>
            <a:rPr lang="ru-RU" sz="2400" dirty="0">
              <a:solidFill>
                <a:schemeClr val="tx1"/>
              </a:solidFill>
            </a:rPr>
            <a:t>- жесткий контроль за достижением целевого уровня заработной платы со стороны вышестоящих органов;</a:t>
          </a:r>
        </a:p>
        <a:p xmlns:a="http://schemas.openxmlformats.org/drawingml/2006/main">
          <a:pPr lvl="1"/>
          <a:r>
            <a:rPr lang="en-US" sz="2400" dirty="0" smtClean="0">
              <a:solidFill>
                <a:schemeClr val="tx1"/>
              </a:solidFill>
            </a:rPr>
            <a:t>- </a:t>
          </a:r>
          <a:r>
            <a:rPr lang="ru-RU" sz="2400" dirty="0" smtClean="0">
              <a:solidFill>
                <a:schemeClr val="tx1"/>
              </a:solidFill>
            </a:rPr>
            <a:t>нехватка финансовых средств у субъектов РФ </a:t>
          </a:r>
        </a:p>
        <a:p xmlns:a="http://schemas.openxmlformats.org/drawingml/2006/main">
          <a:pPr lvl="1"/>
          <a:r>
            <a:rPr lang="ru-RU" sz="2400" dirty="0" smtClean="0">
              <a:solidFill>
                <a:schemeClr val="tx1"/>
              </a:solidFill>
            </a:rPr>
            <a:t>- </a:t>
          </a:r>
          <a:r>
            <a:rPr lang="ru-RU" sz="2400" b="1" dirty="0" smtClean="0">
              <a:solidFill>
                <a:srgbClr val="C00000"/>
              </a:solidFill>
            </a:rPr>
            <a:t>отсутствие увязки норматива финансирования и эффективного контракта;</a:t>
          </a:r>
          <a:endParaRPr lang="en-US" sz="2400" b="1" dirty="0">
            <a:solidFill>
              <a:srgbClr val="C00000"/>
            </a:solidFill>
          </a:endParaRPr>
        </a:p>
        <a:p xmlns:a="http://schemas.openxmlformats.org/drawingml/2006/main">
          <a:pPr lvl="1"/>
          <a:endParaRPr lang="ru-RU" sz="2400" dirty="0">
            <a:solidFill>
              <a:schemeClr val="tx1"/>
            </a:solidFill>
          </a:endParaRPr>
        </a:p>
        <a:p xmlns:a="http://schemas.openxmlformats.org/drawingml/2006/main"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0.09617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8363041" cy="492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3"/>
          <a:r>
            <a:rPr lang="ru-RU" sz="2600" b="1" dirty="0" smtClean="0"/>
            <a:t>1) Финансовое </a:t>
          </a:r>
          <a:r>
            <a:rPr lang="ru-RU" sz="2600" b="1" dirty="0"/>
            <a:t>обеспечение образовательных программ</a:t>
          </a:r>
        </a:p>
      </cdr:txBody>
    </cdr:sp>
  </cdr:relSizeAnchor>
  <cdr:relSizeAnchor xmlns:cdr="http://schemas.openxmlformats.org/drawingml/2006/chartDrawing">
    <cdr:from>
      <cdr:x>0</cdr:x>
      <cdr:y>0.21646</cdr:y>
    </cdr:from>
    <cdr:to>
      <cdr:x>1</cdr:x>
      <cdr:y>1</cdr:y>
    </cdr:to>
    <cdr:sp macro="" textlink="">
      <cdr:nvSpPr>
        <cdr:cNvPr id="3" name="Объект 2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28133" y="2108200"/>
          <a:ext cx="10819901" cy="42529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 fontScale="85000" lnSpcReduction="20000"/>
        </a:bodyPr>
        <a:lstStyle xmlns:a="http://schemas.openxmlformats.org/drawingml/2006/main">
          <a:lvl1pPr marL="342900" indent="-3429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8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1pPr>
          <a:lvl2pPr marL="742950" indent="-28575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6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2pPr>
          <a:lvl3pPr marL="1143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3pPr>
          <a:lvl4pPr marL="1600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4pPr>
          <a:lvl5pPr marL="20574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5pPr>
          <a:lvl6pPr marL="25146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6pPr>
          <a:lvl7pPr marL="29718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7pPr>
          <a:lvl8pPr marL="3429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8pPr>
          <a:lvl9pPr marL="3886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1"/>
          <a:r>
            <a:rPr lang="ru-RU" sz="2600" b="1" dirty="0" smtClean="0">
              <a:solidFill>
                <a:srgbClr val="C00000"/>
              </a:solidFill>
            </a:rPr>
            <a:t>Отсутствие увязки норматива финансирования и эффективного контракта</a:t>
          </a:r>
          <a:endParaRPr lang="en-US" b="1" dirty="0" smtClean="0">
            <a:solidFill>
              <a:srgbClr val="C00000"/>
            </a:solidFill>
          </a:endParaRPr>
        </a:p>
        <a:p xmlns:a="http://schemas.openxmlformats.org/drawingml/2006/main">
          <a:r>
            <a:rPr lang="ru-RU" i="1" dirty="0" smtClean="0"/>
            <a:t>Анализ нормативных актов 52 субъектов РФ* показал:</a:t>
          </a:r>
        </a:p>
        <a:p xmlns:a="http://schemas.openxmlformats.org/drawingml/2006/main">
          <a:r>
            <a:rPr lang="ru-RU" i="1" dirty="0" smtClean="0"/>
            <a:t>напрямую </a:t>
          </a:r>
          <a:r>
            <a:rPr lang="ru-RU" i="1" dirty="0"/>
            <a:t>учитывают целевую среднюю заработную плату по региону в качестве показателя оплаты труда педагогических работников </a:t>
          </a:r>
          <a:r>
            <a:rPr lang="ru-RU" b="1" i="1" dirty="0"/>
            <a:t>9 субъектов Российской </a:t>
          </a:r>
          <a:r>
            <a:rPr lang="ru-RU" b="1" i="1" dirty="0" smtClean="0"/>
            <a:t>Федерации</a:t>
          </a:r>
          <a:r>
            <a:rPr lang="ru-RU" i="1" dirty="0" smtClean="0"/>
            <a:t>;</a:t>
          </a:r>
          <a:endParaRPr lang="ru-RU" dirty="0"/>
        </a:p>
        <a:p xmlns:a="http://schemas.openxmlformats.org/drawingml/2006/main">
          <a:r>
            <a:rPr lang="ru-RU" i="1" dirty="0"/>
            <a:t>коэффициенты доведения оклада педагогических работников до средней заработной платы используются </a:t>
          </a:r>
          <a:r>
            <a:rPr lang="ru-RU" b="1" i="1" dirty="0" smtClean="0"/>
            <a:t>в нормативах </a:t>
          </a:r>
          <a:r>
            <a:rPr lang="ru-RU" b="1" i="1" dirty="0"/>
            <a:t>10 </a:t>
          </a:r>
          <a:r>
            <a:rPr lang="ru-RU" b="1" i="1" dirty="0" smtClean="0"/>
            <a:t>субъектов </a:t>
          </a:r>
          <a:r>
            <a:rPr lang="ru-RU" b="1" i="1" dirty="0"/>
            <a:t>Российской </a:t>
          </a:r>
          <a:r>
            <a:rPr lang="ru-RU" b="1" i="1" dirty="0" smtClean="0"/>
            <a:t>Федерации</a:t>
          </a:r>
          <a:r>
            <a:rPr lang="ru-RU" i="1" dirty="0" smtClean="0"/>
            <a:t>;</a:t>
          </a:r>
          <a:endParaRPr lang="ru-RU" dirty="0"/>
        </a:p>
        <a:p xmlns:a="http://schemas.openxmlformats.org/drawingml/2006/main">
          <a:r>
            <a:rPr lang="ru-RU" b="1" i="1" dirty="0"/>
            <a:t>в 8-ми субъектах Российской Федерации используется несколько </a:t>
          </a:r>
          <a:r>
            <a:rPr lang="ru-RU" b="1" i="1" dirty="0" smtClean="0"/>
            <a:t>коэффициентов</a:t>
          </a:r>
          <a:r>
            <a:rPr lang="ru-RU" i="1" dirty="0" smtClean="0"/>
            <a:t>;</a:t>
          </a:r>
          <a:endParaRPr lang="ru-RU" dirty="0"/>
        </a:p>
        <a:p xmlns:a="http://schemas.openxmlformats.org/drawingml/2006/main">
          <a:r>
            <a:rPr lang="ru-RU" b="1" i="1" dirty="0"/>
            <a:t>в </a:t>
          </a:r>
          <a:r>
            <a:rPr lang="ru-RU" b="1" i="1" dirty="0" smtClean="0"/>
            <a:t>1 субъекте РФ </a:t>
          </a:r>
          <a:r>
            <a:rPr lang="ru-RU" i="1" dirty="0" smtClean="0"/>
            <a:t>при </a:t>
          </a:r>
          <a:r>
            <a:rPr lang="ru-RU" i="1" dirty="0"/>
            <a:t>расчете потребности в оплате труда педагогического персонала используется произведение средней сложившейся заработной платы педагогических работников общеобразовательных организаций и коэффициента ее доведения до целевой заработной платы;</a:t>
          </a:r>
          <a:endParaRPr lang="ru-RU" dirty="0"/>
        </a:p>
        <a:p xmlns:a="http://schemas.openxmlformats.org/drawingml/2006/main">
          <a:r>
            <a:rPr lang="ru-RU" b="1" i="1" dirty="0"/>
            <a:t>в </a:t>
          </a:r>
          <a:r>
            <a:rPr lang="ru-RU" b="1" i="1" dirty="0" smtClean="0"/>
            <a:t>остальных </a:t>
          </a:r>
          <a:r>
            <a:rPr lang="ru-RU" b="1" i="1" dirty="0"/>
            <a:t>субъектах Российской Федерации</a:t>
          </a:r>
          <a:r>
            <a:rPr lang="ru-RU" i="1" dirty="0"/>
            <a:t> при расчете норматива финансирования реализации образовательных программ в муниципальных общеобразовательных организациях требование части 3 статьи 99 273-ФЗ </a:t>
          </a:r>
          <a:r>
            <a:rPr lang="ru-RU" b="1" i="1" dirty="0"/>
            <a:t>не </a:t>
          </a:r>
          <a:r>
            <a:rPr lang="ru-RU" b="1" i="1" dirty="0" smtClean="0"/>
            <a:t>соблюдается</a:t>
          </a:r>
          <a:r>
            <a:rPr lang="ru-RU" i="1" dirty="0" smtClean="0"/>
            <a:t>. </a:t>
          </a:r>
        </a:p>
        <a:p xmlns:a="http://schemas.openxmlformats.org/drawingml/2006/main">
          <a:r>
            <a:rPr lang="ru-RU" i="1" dirty="0">
              <a:solidFill>
                <a:srgbClr val="FF0000"/>
              </a:solidFill>
            </a:rPr>
            <a:t>*</a:t>
          </a:r>
          <a:r>
            <a:rPr lang="ru-RU" i="1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rgbClr val="FF0000"/>
              </a:solidFill>
            </a:rPr>
            <a:t>Нормативные </a:t>
          </a:r>
          <a:r>
            <a:rPr lang="ru-RU" dirty="0">
              <a:solidFill>
                <a:srgbClr val="FF0000"/>
              </a:solidFill>
            </a:rPr>
            <a:t>правовые акты, на основании которых можно оценить выполнение рассматриваемого требования, приняты всего в 52 субъектах Российской Федерации</a:t>
          </a:r>
        </a:p>
        <a:p xmlns:a="http://schemas.openxmlformats.org/drawingml/2006/main">
          <a:pPr lvl="1"/>
          <a:endParaRPr lang="ru-RU" dirty="0">
            <a:solidFill>
              <a:schemeClr val="tx1"/>
            </a:solidFill>
          </a:endParaRPr>
        </a:p>
        <a:p xmlns:a="http://schemas.openxmlformats.org/drawingml/2006/main"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0.19445</cdr:y>
    </cdr:from>
    <cdr:to>
      <cdr:x>1</cdr:x>
      <cdr:y>1</cdr:y>
    </cdr:to>
    <cdr:sp macro="" textlink="">
      <cdr:nvSpPr>
        <cdr:cNvPr id="2" name="Объект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13870" y="1861670"/>
          <a:ext cx="11712389" cy="4119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>
          <a:lvl1pPr marL="342900" indent="-3429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8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1pPr>
          <a:lvl2pPr marL="742950" indent="-28575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6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2pPr>
          <a:lvl3pPr marL="1143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3pPr>
          <a:lvl4pPr marL="1600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4pPr>
          <a:lvl5pPr marL="20574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5pPr>
          <a:lvl6pPr marL="25146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6pPr>
          <a:lvl7pPr marL="29718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7pPr>
          <a:lvl8pPr marL="3429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8pPr>
          <a:lvl9pPr marL="3886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1"/>
          <a:r>
            <a:rPr lang="ru-RU" sz="2800" dirty="0">
              <a:solidFill>
                <a:schemeClr val="tx2"/>
              </a:solidFill>
            </a:rPr>
            <a:t>Методология формирования показателей эффективности деятельности </a:t>
          </a:r>
        </a:p>
        <a:p xmlns:a="http://schemas.openxmlformats.org/drawingml/2006/main">
          <a:pPr lvl="1"/>
          <a:r>
            <a:rPr lang="ru-RU" sz="2800" dirty="0">
              <a:solidFill>
                <a:schemeClr val="tx2"/>
              </a:solidFill>
            </a:rPr>
            <a:t>Установление сквозных показателей эффективности</a:t>
          </a:r>
        </a:p>
        <a:p xmlns:a="http://schemas.openxmlformats.org/drawingml/2006/main">
          <a:pPr lvl="1"/>
          <a:r>
            <a:rPr lang="ru-RU" sz="2800" dirty="0">
              <a:solidFill>
                <a:schemeClr val="tx2"/>
              </a:solidFill>
            </a:rPr>
            <a:t>Определение структуры заработной платы работников</a:t>
          </a:r>
        </a:p>
        <a:p xmlns:a="http://schemas.openxmlformats.org/drawingml/2006/main">
          <a:pPr marL="914400" lvl="2" indent="0">
            <a:buNone/>
          </a:pPr>
          <a:endParaRPr lang="ru-RU" sz="2800" b="1" dirty="0" smtClean="0">
            <a:solidFill>
              <a:schemeClr val="tx2"/>
            </a:solidFill>
          </a:endParaRPr>
        </a:p>
        <a:p xmlns:a="http://schemas.openxmlformats.org/drawingml/2006/main">
          <a:pPr lvl="2"/>
          <a:endParaRPr lang="ru-RU" sz="2000" b="1" dirty="0"/>
        </a:p>
        <a:p xmlns:a="http://schemas.openxmlformats.org/drawingml/2006/main">
          <a:pPr lvl="2"/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0.12836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0" y="0"/>
          <a:ext cx="8718271" cy="707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1"/>
          <a:r>
            <a:rPr lang="ru-RU" sz="2000" b="1" dirty="0"/>
            <a:t>Нормативное </a:t>
          </a:r>
          <a:r>
            <a:rPr lang="ru-RU" sz="2000" b="1" dirty="0" smtClean="0"/>
            <a:t>и методическое обеспечение </a:t>
          </a:r>
          <a:r>
            <a:rPr lang="ru-RU" sz="2000" b="1" dirty="0"/>
            <a:t>перехода на эффективный контракт</a:t>
          </a:r>
        </a:p>
      </cdr:txBody>
    </cdr:sp>
  </cdr:relSizeAnchor>
  <cdr:relSizeAnchor xmlns:cdr="http://schemas.openxmlformats.org/drawingml/2006/chartDrawing">
    <cdr:from>
      <cdr:x>0</cdr:x>
      <cdr:y>0.12987</cdr:y>
    </cdr:from>
    <cdr:to>
      <cdr:x>1</cdr:x>
      <cdr:y>1</cdr:y>
    </cdr:to>
    <cdr:sp macro="" textlink="">
      <cdr:nvSpPr>
        <cdr:cNvPr id="5" name="Объект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6178"/>
          <a:ext cx="8718271" cy="4798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 fontScale="92500" lnSpcReduction="10000"/>
        </a:bodyPr>
        <a:lstStyle xmlns:a="http://schemas.openxmlformats.org/drawingml/2006/main">
          <a:lvl1pPr marL="342900" indent="-3429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8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1pPr>
          <a:lvl2pPr marL="742950" indent="-28575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6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2pPr>
          <a:lvl3pPr marL="1143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3pPr>
          <a:lvl4pPr marL="1600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4pPr>
          <a:lvl5pPr marL="20574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5pPr>
          <a:lvl6pPr marL="25146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6pPr>
          <a:lvl7pPr marL="29718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7pPr>
          <a:lvl8pPr marL="3429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8pPr>
          <a:lvl9pPr marL="3886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/>
            <a:t>Программа поэтапного совершенствования оплаты труда работников государственных (муниципальных) учреждения на 2012-2018 годы</a:t>
          </a:r>
        </a:p>
        <a:p xmlns:a="http://schemas.openxmlformats.org/drawingml/2006/main">
          <a:pPr lvl="1"/>
          <a:r>
            <a:rPr lang="ru-RU" sz="2000" dirty="0">
              <a:solidFill>
                <a:schemeClr val="tx1"/>
              </a:solidFill>
            </a:rPr>
            <a:t>Методические рекомендации по разработке органами исполнительной власти субъектов Российской Федерации и органами местного самоуправления показателей эффективности деятельности подведомственных учреждений, их руководителей и работников по сферам деятельности, видам учреждений и основным категориям </a:t>
          </a:r>
          <a:r>
            <a:rPr lang="ru-RU" sz="2000" dirty="0" smtClean="0">
              <a:solidFill>
                <a:schemeClr val="tx1"/>
              </a:solidFill>
            </a:rPr>
            <a:t>работников – </a:t>
          </a:r>
          <a:r>
            <a:rPr lang="en-US" sz="2000" dirty="0" smtClean="0">
              <a:solidFill>
                <a:schemeClr val="tx1"/>
              </a:solidFill>
            </a:rPr>
            <a:t>II </a:t>
          </a:r>
          <a:r>
            <a:rPr lang="ru-RU" sz="2000" dirty="0" smtClean="0">
              <a:solidFill>
                <a:schemeClr val="tx1"/>
              </a:solidFill>
            </a:rPr>
            <a:t>квартал 2013 года</a:t>
          </a:r>
          <a:endParaRPr lang="ru-RU" sz="2000" dirty="0">
            <a:solidFill>
              <a:schemeClr val="tx1"/>
            </a:solidFill>
          </a:endParaRPr>
        </a:p>
        <a:p xmlns:a="http://schemas.openxmlformats.org/drawingml/2006/main">
          <a:pPr lvl="1"/>
          <a:r>
            <a:rPr lang="ru-RU" sz="2000" dirty="0" smtClean="0">
              <a:solidFill>
                <a:schemeClr val="tx1"/>
              </a:solidFill>
            </a:rPr>
            <a:t>Письмо </a:t>
          </a:r>
          <a:r>
            <a:rPr lang="ru-RU" sz="2000" dirty="0" err="1">
              <a:solidFill>
                <a:schemeClr val="tx1"/>
              </a:solidFill>
            </a:rPr>
            <a:t>Минобрнауки</a:t>
          </a:r>
          <a:r>
            <a:rPr lang="ru-RU" sz="2000" dirty="0">
              <a:solidFill>
                <a:schemeClr val="tx1"/>
              </a:solidFill>
            </a:rPr>
            <a:t> России от 20.06.2013 года № АП-1073/02 «О разработке показателей эффективности»</a:t>
          </a:r>
        </a:p>
        <a:p xmlns:a="http://schemas.openxmlformats.org/drawingml/2006/main">
          <a:pPr lvl="1"/>
          <a:r>
            <a:rPr lang="ru-RU" sz="2000" b="1" dirty="0" smtClean="0"/>
            <a:t> </a:t>
          </a:r>
          <a:r>
            <a:rPr lang="ru-RU" sz="2000" b="1" dirty="0" smtClean="0">
              <a:solidFill>
                <a:srgbClr val="FF0000"/>
              </a:solidFill>
            </a:rPr>
            <a:t>Определен примерный перечень показателей эффективности образовательных учреждений и педагогических работников/ Не предложена методология разработки показателей, не описана роль показателей в повышении эффективности образовательных организаций и работников</a:t>
          </a:r>
          <a:endParaRPr lang="ru-RU" sz="2000" b="1" dirty="0"/>
        </a:p>
        <a:p xmlns:a="http://schemas.openxmlformats.org/drawingml/2006/main">
          <a:pPr lvl="2"/>
          <a:endParaRPr lang="ru-RU" sz="2000" b="1" dirty="0" smtClean="0"/>
        </a:p>
        <a:p xmlns:a="http://schemas.openxmlformats.org/drawingml/2006/main">
          <a:pPr lvl="2"/>
          <a:endParaRPr lang="ru-RU" sz="2000" b="1" dirty="0"/>
        </a:p>
        <a:p xmlns:a="http://schemas.openxmlformats.org/drawingml/2006/main">
          <a:pPr lvl="2"/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0.15445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9614225" cy="84132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0.28757</cdr:y>
    </cdr:from>
    <cdr:to>
      <cdr:x>1</cdr:x>
      <cdr:y>1</cdr:y>
    </cdr:to>
    <cdr:sp macro="" textlink="">
      <cdr:nvSpPr>
        <cdr:cNvPr id="3" name="Объект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73529" y="2641695"/>
          <a:ext cx="11712389" cy="3880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>
          <a:lvl1pPr marL="342900" indent="-3429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8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1pPr>
          <a:lvl2pPr marL="742950" indent="-28575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6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2pPr>
          <a:lvl3pPr marL="1143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3pPr>
          <a:lvl4pPr marL="1600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4pPr>
          <a:lvl5pPr marL="20574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5pPr>
          <a:lvl6pPr marL="25146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6pPr>
          <a:lvl7pPr marL="29718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7pPr>
          <a:lvl8pPr marL="3429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8pPr>
          <a:lvl9pPr marL="3886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/>
            <a:t>Программа поэтапного совершенствования оплаты труда работников государственных (муниципальных) учреждения на 2012-2018 годы</a:t>
          </a:r>
        </a:p>
        <a:p xmlns:a="http://schemas.openxmlformats.org/drawingml/2006/main">
          <a:pPr lvl="2"/>
          <a:r>
            <a:rPr lang="ru-RU" sz="2000" b="1" dirty="0">
              <a:solidFill>
                <a:srgbClr val="FF0000"/>
              </a:solidFill>
            </a:rPr>
            <a:t>Сквозные показатели </a:t>
          </a:r>
          <a:r>
            <a:rPr lang="ru-RU" sz="2000" b="1" dirty="0"/>
            <a:t>оценки эффективности деятельности учреждений при оказании государственных (муниципальных) услуг (выполнении работ) по </a:t>
          </a:r>
          <a:r>
            <a:rPr lang="ru-RU" sz="2000" b="1" dirty="0" smtClean="0"/>
            <a:t>принципу</a:t>
          </a:r>
        </a:p>
        <a:p xmlns:a="http://schemas.openxmlformats.org/drawingml/2006/main">
          <a:pPr lvl="2"/>
          <a:r>
            <a:rPr lang="ru-RU" sz="2000" dirty="0" smtClean="0">
              <a:solidFill>
                <a:srgbClr val="FF0000"/>
              </a:solidFill>
            </a:rPr>
            <a:t>Сквозные показатели не установлены </a:t>
          </a:r>
          <a:r>
            <a:rPr lang="ru-RU" sz="2000" dirty="0" smtClean="0">
              <a:solidFill>
                <a:schemeClr val="tx1"/>
              </a:solidFill>
            </a:rPr>
            <a:t>(к таковым можно отнести только показатели мониторинга эффективности вузов) – </a:t>
          </a:r>
          <a:r>
            <a:rPr lang="ru-RU" sz="2000" dirty="0" smtClean="0">
              <a:solidFill>
                <a:srgbClr val="FF0000"/>
              </a:solidFill>
            </a:rPr>
            <a:t>ЕСТЬ ЛИ НЕОБХОДИМОСТЬ ДЛЯ ДРУГИХ УРОВНЕЙ?</a:t>
          </a:r>
          <a:endParaRPr lang="ru-RU" sz="2000" b="1" dirty="0" smtClean="0">
            <a:solidFill>
              <a:schemeClr val="tx1"/>
            </a:solidFill>
          </a:endParaRPr>
        </a:p>
        <a:p xmlns:a="http://schemas.openxmlformats.org/drawingml/2006/main">
          <a:pPr lvl="2"/>
          <a:endParaRPr lang="ru-RU" sz="2000" b="1" dirty="0" smtClean="0"/>
        </a:p>
        <a:p xmlns:a="http://schemas.openxmlformats.org/drawingml/2006/main">
          <a:pPr lvl="2"/>
          <a:endParaRPr lang="ru-RU" sz="2000" b="1" dirty="0"/>
        </a:p>
        <a:p xmlns:a="http://schemas.openxmlformats.org/drawingml/2006/main">
          <a:pPr lvl="2"/>
          <a:endParaRPr lang="ru-RU" sz="2000" dirty="0"/>
        </a:p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0.03457</cdr:y>
    </cdr:from>
    <cdr:to>
      <cdr:x>1</cdr:x>
      <cdr:y>0.83391</cdr:y>
    </cdr:to>
    <cdr:sp macro="" textlink="">
      <cdr:nvSpPr>
        <cdr:cNvPr id="2" name="Объект 2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90310"/>
          <a:ext cx="8551808" cy="4400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>
          <a:lvl1pPr marL="342900" indent="-3429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8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1pPr>
          <a:lvl2pPr marL="742950" indent="-28575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6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2pPr>
          <a:lvl3pPr marL="1143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3pPr>
          <a:lvl4pPr marL="1600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4pPr>
          <a:lvl5pPr marL="20574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5pPr>
          <a:lvl6pPr marL="25146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6pPr>
          <a:lvl7pPr marL="29718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7pPr>
          <a:lvl8pPr marL="34290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8pPr>
          <a:lvl9pPr marL="3886200" indent="-228600" algn="l" defTabSz="457200" rtl="0" eaLnBrk="1" latinLnBrk="0" hangingPunct="1">
            <a:spcBef>
              <a:spcPts val="1000"/>
            </a:spcBef>
            <a:spcAft>
              <a:spcPts val="0"/>
            </a:spcAft>
            <a:buClr>
              <a:schemeClr val="accent1"/>
            </a:buClr>
            <a:buSzPct val="80000"/>
            <a:buFont typeface="Wingdings 3" charset="2"/>
            <a:buChar char=""/>
            <a:defRPr sz="1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/>
            <a:t>Распоряжением Правительства РФ от 26 ноября 2012 года утверждена примерная форма трудового договора с работниками государственных (муниципальных) учреждений (приложение 3 к Программе):</a:t>
          </a:r>
        </a:p>
        <a:p xmlns:a="http://schemas.openxmlformats.org/drawingml/2006/main">
          <a:r>
            <a:rPr lang="ru-RU" b="1" dirty="0" smtClean="0"/>
            <a:t>А</a:t>
          </a:r>
          <a:r>
            <a:rPr lang="ru-RU" b="1" dirty="0"/>
            <a:t>. Оформление трудовых договоров в новой </a:t>
          </a:r>
          <a:r>
            <a:rPr lang="ru-RU" b="1" dirty="0" smtClean="0"/>
            <a:t>форме</a:t>
          </a:r>
          <a:endParaRPr lang="ru-RU" dirty="0"/>
        </a:p>
        <a:p xmlns:a="http://schemas.openxmlformats.org/drawingml/2006/main">
          <a:r>
            <a:rPr lang="ru-RU" dirty="0" smtClean="0"/>
            <a:t>- в пункте 1 трудового договора необходимо «указать </a:t>
          </a:r>
          <a:r>
            <a:rPr lang="ru-RU" dirty="0"/>
            <a:t>конкретные виды работ, которые работник должен выполнять </a:t>
          </a:r>
          <a:r>
            <a:rPr lang="ru-RU" dirty="0" smtClean="0"/>
            <a:t>по трудовому договору»</a:t>
          </a:r>
        </a:p>
        <a:p xmlns:a="http://schemas.openxmlformats.org/drawingml/2006/main">
          <a:r>
            <a:rPr lang="ru-RU" dirty="0" smtClean="0"/>
            <a:t>- в пункте 13 </a:t>
          </a:r>
          <a:r>
            <a:rPr lang="ru-RU" dirty="0"/>
            <a:t>раздела </a:t>
          </a:r>
          <a:r>
            <a:rPr lang="en-US" dirty="0"/>
            <a:t>IV </a:t>
          </a:r>
          <a:r>
            <a:rPr lang="ru-RU" dirty="0"/>
            <a:t>«Оплата труда</a:t>
          </a:r>
          <a:r>
            <a:rPr lang="ru-RU" dirty="0" smtClean="0"/>
            <a:t>»:</a:t>
          </a:r>
        </a:p>
        <a:p xmlns:a="http://schemas.openxmlformats.org/drawingml/2006/main">
          <a:pPr lvl="2"/>
          <a:r>
            <a:rPr lang="ru-RU" dirty="0"/>
            <a:t>а)  должностной  оклад,  ставка  заработной  платы ___________ рублей </a:t>
          </a:r>
          <a:r>
            <a:rPr lang="ru-RU" dirty="0" smtClean="0"/>
            <a:t>в месяц</a:t>
          </a:r>
          <a:r>
            <a:rPr lang="ru-RU" dirty="0"/>
            <a:t>;</a:t>
          </a:r>
        </a:p>
        <a:p xmlns:a="http://schemas.openxmlformats.org/drawingml/2006/main">
          <a:pPr lvl="2"/>
          <a:r>
            <a:rPr lang="ru-RU" dirty="0" smtClean="0"/>
            <a:t>б</a:t>
          </a:r>
          <a:r>
            <a:rPr lang="ru-RU" dirty="0"/>
            <a:t>) работнику производятся выплаты компенсационного </a:t>
          </a:r>
          <a:r>
            <a:rPr lang="ru-RU" dirty="0" smtClean="0"/>
            <a:t>характера</a:t>
          </a:r>
        </a:p>
        <a:p xmlns:a="http://schemas.openxmlformats.org/drawingml/2006/main">
          <a:pPr lvl="2"/>
          <a:r>
            <a:rPr lang="ru-RU" dirty="0"/>
            <a:t> в) работнику производятся выплаты стимулирующего </a:t>
          </a:r>
          <a:r>
            <a:rPr lang="ru-RU" dirty="0" smtClean="0"/>
            <a:t>характера</a:t>
          </a:r>
        </a:p>
        <a:p xmlns:a="http://schemas.openxmlformats.org/drawingml/2006/main">
          <a:pPr lvl="2"/>
          <a:endParaRPr lang="ru-RU" dirty="0"/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0.71489</cdr:y>
    </cdr:from>
    <cdr:to>
      <cdr:x>1</cdr:x>
      <cdr:y>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4182092"/>
          <a:ext cx="8551808" cy="15696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Проблемы у руководителей учреждений вызывает: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ru-RU" sz="1600" b="1" dirty="0" smtClean="0">
              <a:solidFill>
                <a:srgbClr val="FF0000"/>
              </a:solidFill>
            </a:rPr>
            <a:t>конкретизация видов работ (</a:t>
          </a:r>
          <a:r>
            <a:rPr lang="ru-RU" sz="1600" b="1" dirty="0" err="1" smtClean="0">
              <a:solidFill>
                <a:srgbClr val="FF0000"/>
              </a:solidFill>
            </a:rPr>
            <a:t>неучет</a:t>
          </a:r>
          <a:r>
            <a:rPr lang="ru-RU" sz="1600" b="1" dirty="0" smtClean="0">
              <a:solidFill>
                <a:srgbClr val="FF0000"/>
              </a:solidFill>
            </a:rPr>
            <a:t> каких-либо видов работ  </a:t>
          </a:r>
          <a:r>
            <a:rPr lang="ru-RU" sz="1600" b="1" dirty="0" smtClean="0">
              <a:solidFill>
                <a:srgbClr val="FF0000"/>
              </a:solidFill>
            </a:rPr>
            <a:t>игнорирование </a:t>
          </a:r>
          <a:r>
            <a:rPr lang="ru-RU" sz="1600" b="1" dirty="0" smtClean="0">
              <a:solidFill>
                <a:srgbClr val="FF0000"/>
              </a:solidFill>
            </a:rPr>
            <a:t>их работниками);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ru-RU" sz="1600" b="1" dirty="0" smtClean="0">
              <a:solidFill>
                <a:srgbClr val="FF0000"/>
              </a:solidFill>
            </a:rPr>
            <a:t>Отражение должностного оклада, стимулирующих выплат в трудовом договоре        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ru-RU" sz="1600" b="1" dirty="0" smtClean="0">
              <a:solidFill>
                <a:srgbClr val="FF0000"/>
              </a:solidFill>
            </a:rPr>
            <a:t>изменение размеров и перечня выплат требует подписания </a:t>
          </a:r>
          <a:r>
            <a:rPr lang="ru-RU" sz="1600" b="1" dirty="0" err="1" smtClean="0">
              <a:solidFill>
                <a:srgbClr val="FF0000"/>
              </a:solidFill>
            </a:rPr>
            <a:t>допсоглашений</a:t>
          </a:r>
          <a:r>
            <a:rPr lang="ru-RU" sz="1600" b="1" dirty="0" smtClean="0">
              <a:solidFill>
                <a:srgbClr val="FF0000"/>
              </a:solidFill>
            </a:rPr>
            <a:t> (рост бюрократической нагрузки)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0.66291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0" y="0"/>
          <a:ext cx="8779466" cy="14461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Проблемы: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ru-RU" sz="1600" b="1" dirty="0" smtClean="0"/>
            <a:t>Не разработаны типовые отраслевые нормы труда 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ru-RU" sz="1600" b="1" dirty="0" smtClean="0"/>
            <a:t>В образовательных учреждениях вызывает затруднение разработка систем нормирования труда, так как она требует от разработчиков специальных компетенций (см. Приказ Минтруда России № 504)</a:t>
          </a:r>
        </a:p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Предложение</a:t>
          </a:r>
        </a:p>
        <a:p xmlns:a="http://schemas.openxmlformats.org/drawingml/2006/main">
          <a:r>
            <a:rPr lang="ru-RU" sz="1600" b="1" dirty="0"/>
            <a:t>Необходимы работы по обоснованию и разработке нового нормирования труда с учетом ФГОС и профессионального стандарта для каждого уровня </a:t>
          </a:r>
          <a:r>
            <a:rPr lang="ru-RU" sz="1600" b="1" dirty="0" smtClean="0"/>
            <a:t>образования и должности: </a:t>
          </a:r>
          <a:r>
            <a:rPr lang="ru-RU" sz="1600" b="1" dirty="0"/>
            <a:t>дошкольное, начальное общее, основное общее, среднее (полное) общее, среднее профессиональное, высшее и др</a:t>
          </a:r>
          <a:r>
            <a:rPr lang="ru-RU" sz="1600" b="1" dirty="0" smtClean="0"/>
            <a:t>.</a:t>
          </a:r>
          <a:endParaRPr lang="ru-RU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5238CE-0477-49FC-B4E0-CB4AEB52BE4B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01504C-C451-4587-B700-D5A03524E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90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C05F505-FAE2-4358-BFD1-88B38C272B8B}" type="datetimeFigureOut">
              <a:rPr lang="ru-RU"/>
              <a:pPr>
                <a:defRPr/>
              </a:pPr>
              <a:t>04.11.2015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ED2226-2012-4460-A582-2E27BC159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146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9E1D22-7318-4DD9-96F7-A48F66E1AA35}" type="slidenum">
              <a:rPr lang="ru-RU">
                <a:latin typeface="Calibri" pitchFamily="34" charset="0"/>
              </a:rPr>
              <a:pPr eaLnBrk="1" hangingPunct="1"/>
              <a:t>1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28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11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057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12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24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13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54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3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54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4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4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5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39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6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50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7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89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8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9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242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10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9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2015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0665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5" y="115888"/>
            <a:ext cx="920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0" y="6484938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2015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92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A797CC10E3D999BC0BDDC948A2F3EB93CF945396631C5583C77E229EDB7F9CA7080E816A55AC8429f8OC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6"/>
          <p:cNvSpPr txBox="1">
            <a:spLocks/>
          </p:cNvSpPr>
          <p:nvPr/>
        </p:nvSpPr>
        <p:spPr bwMode="auto">
          <a:xfrm>
            <a:off x="152400" y="2755389"/>
            <a:ext cx="8828881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400" b="1" dirty="0" smtClean="0">
              <a:solidFill>
                <a:srgbClr val="00448E"/>
              </a:solidFill>
              <a:latin typeface="+mn-lt"/>
            </a:endParaRPr>
          </a:p>
          <a:p>
            <a:pPr algn="ctr"/>
            <a:r>
              <a:rPr lang="ru-RU" sz="2800" b="1" dirty="0" smtClean="0">
                <a:solidFill>
                  <a:srgbClr val="00448E"/>
                </a:solidFill>
                <a:latin typeface="+mn-lt"/>
                <a:ea typeface="ＭＳ Ｐゴシック" panose="020B0600070205080204" pitchFamily="34" charset="-128"/>
              </a:rPr>
              <a:t>ПРОБЛЕМЫ ПЕРЕХОДА НА ЭФФЕКТИВНЫЙ КОНТРАКТ (региональная и муниципальная специфика)</a:t>
            </a:r>
            <a:endParaRPr lang="ru-RU" sz="2400" b="1" dirty="0" smtClean="0">
              <a:solidFill>
                <a:srgbClr val="00448E"/>
              </a:solidFill>
              <a:latin typeface="+mn-lt"/>
            </a:endParaRPr>
          </a:p>
          <a:p>
            <a:pPr algn="ctr" eaLnBrk="1" hangingPunct="1"/>
            <a:endParaRPr lang="ru-RU" altLang="ru-RU" sz="12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eaLnBrk="1" hangingPunct="1"/>
            <a:endParaRPr lang="ru-RU" altLang="ru-RU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16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panose="020B0600070205080204" pitchFamily="34" charset="-128"/>
                <a:cs typeface="Arial" panose="020B0604020202020204" pitchFamily="34" charset="0"/>
              </a:rPr>
              <a:t>С.И.Заир</a:t>
            </a:r>
            <a:r>
              <a:rPr lang="ru-RU" alt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panose="020B0600070205080204" pitchFamily="34" charset="-128"/>
                <a:cs typeface="Arial" panose="020B0604020202020204" pitchFamily="34" charset="0"/>
              </a:rPr>
              <a:t>-Бек</a:t>
            </a:r>
          </a:p>
          <a:p>
            <a:pPr algn="ctr" eaLnBrk="1" hangingPunct="1"/>
            <a:r>
              <a:rPr kumimoji="1" lang="ru-RU" alt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panose="020B0600070205080204" pitchFamily="34" charset="-128"/>
                <a:cs typeface="Arial" panose="020B0604020202020204" pitchFamily="34" charset="0"/>
              </a:rPr>
              <a:t>Ведущий эксперт</a:t>
            </a:r>
          </a:p>
          <a:p>
            <a:pPr algn="ctr" eaLnBrk="1" hangingPunct="1"/>
            <a:r>
              <a:rPr kumimoji="1" lang="ru-RU" alt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panose="020B0600070205080204" pitchFamily="34" charset="-128"/>
                <a:cs typeface="Arial" panose="020B0604020202020204" pitchFamily="34" charset="0"/>
              </a:rPr>
              <a:t>НУЛ АМИД ИНИИ НИУ-ВШЭ</a:t>
            </a:r>
          </a:p>
          <a:p>
            <a:pPr algn="ctr" eaLnBrk="1" hangingPunct="1"/>
            <a:r>
              <a:rPr kumimoji="1" lang="ru-RU" alt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panose="020B0600070205080204" pitchFamily="34" charset="-128"/>
                <a:cs typeface="Arial" panose="020B0604020202020204" pitchFamily="34" charset="0"/>
              </a:rPr>
              <a:t>2015</a:t>
            </a:r>
          </a:p>
          <a:p>
            <a:pPr algn="ctr" eaLnBrk="1" hangingPunct="1"/>
            <a:endParaRPr kumimoji="1" lang="ru-RU" alt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9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10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altLang="ru-RU" sz="16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pic>
        <p:nvPicPr>
          <p:cNvPr id="9" name="Рисунок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783" y="0"/>
            <a:ext cx="122537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80929" y="107576"/>
            <a:ext cx="34110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Даже в ОУ одного типа в одном субъекте РФ наполнение </a:t>
            </a:r>
            <a:r>
              <a:rPr lang="ru-RU" dirty="0">
                <a:solidFill>
                  <a:srgbClr val="FF0000"/>
                </a:solidFill>
              </a:rPr>
              <a:t>составных частей структуры оплаты </a:t>
            </a:r>
            <a:r>
              <a:rPr lang="ru-RU" dirty="0" smtClean="0">
                <a:solidFill>
                  <a:srgbClr val="FF0000"/>
                </a:solidFill>
              </a:rPr>
              <a:t>труда различается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539818"/>
              </p:ext>
            </p:extLst>
          </p:nvPr>
        </p:nvGraphicFramePr>
        <p:xfrm>
          <a:off x="117566" y="0"/>
          <a:ext cx="4389121" cy="622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414"/>
                <a:gridCol w="1280897"/>
                <a:gridCol w="898504"/>
                <a:gridCol w="991306"/>
              </a:tblGrid>
              <a:tr h="62235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Компенсационные выплаты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Стимулирующие выплаты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Премии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Иные выплаты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7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11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altLang="ru-RU" sz="16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39624"/>
              </p:ext>
            </p:extLst>
          </p:nvPr>
        </p:nvGraphicFramePr>
        <p:xfrm>
          <a:off x="369942" y="783771"/>
          <a:ext cx="8551808" cy="550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972001" y="125847"/>
            <a:ext cx="7949749" cy="657924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 dirty="0" smtClean="0">
                <a:solidFill>
                  <a:schemeClr val="bg1"/>
                </a:solidFill>
              </a:rPr>
              <a:t>III. </a:t>
            </a:r>
            <a:r>
              <a:rPr lang="ru-RU" sz="2000" b="1" dirty="0" smtClean="0">
                <a:solidFill>
                  <a:schemeClr val="bg1"/>
                </a:solidFill>
              </a:rPr>
              <a:t>Подписание трудовых договоров в новой форме или дополнительных соглашений к ним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12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uk-UA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54767405"/>
              </p:ext>
            </p:extLst>
          </p:nvPr>
        </p:nvGraphicFramePr>
        <p:xfrm>
          <a:off x="246787" y="3657599"/>
          <a:ext cx="8779466" cy="245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Заголовок 1"/>
          <p:cNvSpPr txBox="1">
            <a:spLocks/>
          </p:cNvSpPr>
          <p:nvPr/>
        </p:nvSpPr>
        <p:spPr>
          <a:xfrm>
            <a:off x="972000" y="286605"/>
            <a:ext cx="7949750" cy="48410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smtClean="0">
                <a:solidFill>
                  <a:schemeClr val="bg1"/>
                </a:solidFill>
              </a:rPr>
              <a:t>Нормирование труда педагогических работников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2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356688"/>
              </p:ext>
            </p:extLst>
          </p:nvPr>
        </p:nvGraphicFramePr>
        <p:xfrm>
          <a:off x="142284" y="916704"/>
          <a:ext cx="877946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733"/>
                <a:gridCol w="4389733"/>
              </a:tblGrid>
              <a:tr h="65101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Методические рекомендации для федеральных органов исполнительной власти по разработке типовых отраслевых норм труда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31.05.2013 N 235</a:t>
                      </a:r>
                      <a:endParaRPr lang="ru-RU" sz="1400" dirty="0"/>
                    </a:p>
                  </a:txBody>
                  <a:tcPr/>
                </a:tc>
              </a:tr>
              <a:tr h="48762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(изменение) и утверждение типовых отраслевых норм труда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отв. ФОИВ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разработаны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762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утверждение профессиональных стандартов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18 октября 2013 г. N 544н –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общего образования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762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утверждение методических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 tooltip="Приказ Минтруда России от 30.09.2013 N 504 &quot;Об утверждении методических рекомендаций по разработке систем нормирования труда в государственных (муниципальных) учреждениях&quot;{КонсультантПлюс}"/>
                        </a:rPr>
                        <a:t>рекомендаций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разработке систем нормирования труда в учреждениях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№504 от 30 сентября 2013 г.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01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13</a:t>
            </a:fld>
            <a:endParaRPr kumimoji="0" lang="ru-RU" smtClean="0">
              <a:cs typeface="Arial" charset="0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altLang="ru-RU" sz="16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93133" y="472248"/>
            <a:ext cx="8729134" cy="3770263"/>
            <a:chOff x="431601" y="759084"/>
            <a:chExt cx="6614972" cy="3770263"/>
          </a:xfrm>
        </p:grpSpPr>
        <p:sp>
          <p:nvSpPr>
            <p:cNvPr id="14" name="TextBox 13"/>
            <p:cNvSpPr txBox="1"/>
            <p:nvPr/>
          </p:nvSpPr>
          <p:spPr>
            <a:xfrm>
              <a:off x="431601" y="759084"/>
              <a:ext cx="517237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uk-UA" sz="23900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5" name="TextBox 1"/>
            <p:cNvSpPr txBox="1">
              <a:spLocks noChangeArrowheads="1"/>
            </p:cNvSpPr>
            <p:nvPr/>
          </p:nvSpPr>
          <p:spPr bwMode="auto">
            <a:xfrm>
              <a:off x="708696" y="1633025"/>
              <a:ext cx="63378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lvl="1" indent="180975" algn="just" eaLnBrk="1" hangingPunct="1">
                <a:spcBef>
                  <a:spcPct val="0"/>
                </a:spcBef>
                <a:buFontTx/>
                <a:buNone/>
                <a:defRPr/>
              </a:pPr>
              <a:endParaRPr lang="ru-RU" sz="1800" dirty="0"/>
            </a:p>
          </p:txBody>
        </p:sp>
      </p:grpSp>
      <p:sp>
        <p:nvSpPr>
          <p:cNvPr id="11" name="Заголовок 1"/>
          <p:cNvSpPr txBox="1">
            <a:spLocks/>
          </p:cNvSpPr>
          <p:nvPr/>
        </p:nvSpPr>
        <p:spPr>
          <a:xfrm>
            <a:off x="871631" y="108000"/>
            <a:ext cx="8141739" cy="660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dirty="0" smtClean="0">
                <a:solidFill>
                  <a:schemeClr val="bg1"/>
                </a:solidFill>
              </a:rPr>
              <a:t>Независимая система оценки качества образовательных услуг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434406" y="1346189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smtClean="0"/>
              <a:t>При формировании независимой системы оценки качества образовательных услуг необходимо обеспечить её взаимоувязанность с показателями эффективности деятельности образовательных организаций (эффективным контрактом руководителя)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4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02518" y="1084216"/>
            <a:ext cx="8575722" cy="433686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1) Удалось ли субъекту РФ </a:t>
            </a:r>
            <a:r>
              <a:rPr lang="ru-RU" b="1" smtClean="0"/>
              <a:t>довести уровень заработной платы </a:t>
            </a:r>
            <a:r>
              <a:rPr lang="ru-RU" smtClean="0"/>
              <a:t>педагогов детских садов и школ до целевого значения? За счет каких механизмов?</a:t>
            </a:r>
          </a:p>
          <a:p>
            <a:r>
              <a:rPr lang="ru-RU" b="1" smtClean="0"/>
              <a:t>2) Переведены ли</a:t>
            </a:r>
            <a:r>
              <a:rPr lang="ru-RU" smtClean="0"/>
              <a:t> работники детских садов и школ на </a:t>
            </a:r>
            <a:r>
              <a:rPr lang="ru-RU" b="1" smtClean="0"/>
              <a:t>эффективный контракт</a:t>
            </a:r>
            <a:r>
              <a:rPr lang="ru-RU" smtClean="0"/>
              <a:t>?  </a:t>
            </a:r>
          </a:p>
          <a:p>
            <a:r>
              <a:rPr lang="ru-RU" smtClean="0"/>
              <a:t>3) Как изменилось </a:t>
            </a:r>
            <a:r>
              <a:rPr lang="ru-RU" b="1" smtClean="0"/>
              <a:t>качество кадрового состава </a:t>
            </a:r>
            <a:r>
              <a:rPr lang="ru-RU" smtClean="0"/>
              <a:t>образовательных организаций?  </a:t>
            </a:r>
          </a:p>
          <a:p>
            <a:r>
              <a:rPr lang="ru-RU" b="1" smtClean="0"/>
              <a:t>4) Удовлетворены</a:t>
            </a:r>
            <a:r>
              <a:rPr lang="ru-RU" smtClean="0"/>
              <a:t> ли педагогические работники </a:t>
            </a:r>
            <a:r>
              <a:rPr lang="ru-RU" b="1" smtClean="0"/>
              <a:t>заработной платой и подходами</a:t>
            </a:r>
            <a:r>
              <a:rPr lang="ru-RU" smtClean="0"/>
              <a:t> к её формированию?</a:t>
            </a:r>
            <a:r>
              <a:rPr lang="ru-RU" b="1" smtClean="0"/>
              <a:t>  </a:t>
            </a:r>
            <a:endParaRPr lang="ru-RU" smtClean="0"/>
          </a:p>
          <a:p>
            <a:r>
              <a:rPr lang="ru-RU" smtClean="0"/>
              <a:t>5) Повысилась ли </a:t>
            </a:r>
            <a:r>
              <a:rPr lang="ru-RU" b="1" smtClean="0"/>
              <a:t>эффективность управления</a:t>
            </a:r>
            <a:r>
              <a:rPr lang="ru-RU" smtClean="0"/>
              <a:t> педагогическим коллективом? </a:t>
            </a:r>
            <a:r>
              <a:rPr lang="ru-RU" b="1" smtClean="0"/>
              <a:t> </a:t>
            </a:r>
            <a:endParaRPr lang="ru-RU" smtClean="0"/>
          </a:p>
          <a:p>
            <a:r>
              <a:rPr lang="ru-RU" b="1" smtClean="0"/>
              <a:t>6) Как повлиял </a:t>
            </a:r>
            <a:r>
              <a:rPr lang="ru-RU" smtClean="0"/>
              <a:t>эффективный контракт на </a:t>
            </a:r>
            <a:r>
              <a:rPr lang="ru-RU" b="1" smtClean="0"/>
              <a:t>изменение</a:t>
            </a:r>
            <a:r>
              <a:rPr lang="ru-RU" smtClean="0"/>
              <a:t> </a:t>
            </a:r>
            <a:r>
              <a:rPr lang="ru-RU" b="1" smtClean="0"/>
              <a:t>образовательного процесса</a:t>
            </a:r>
            <a:r>
              <a:rPr lang="ru-RU" smtClean="0"/>
              <a:t>?</a:t>
            </a:r>
            <a:r>
              <a:rPr lang="ru-RU" b="1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27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3691" y="914400"/>
            <a:ext cx="9130311" cy="545950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/>
              <a:t>Удалось ли субъекту РФ довести уровень заработной платы педагогов детских садов и школ до целевого значения?</a:t>
            </a:r>
          </a:p>
          <a:p>
            <a:r>
              <a:rPr lang="ru-RU" b="1" smtClean="0">
                <a:solidFill>
                  <a:srgbClr val="FF0000"/>
                </a:solidFill>
              </a:rPr>
              <a:t>Ответ: удалось довести, но за счет различных механизмов привлечения и высвобождения финансовых средств</a:t>
            </a:r>
            <a:r>
              <a:rPr lang="ru-RU" b="1" smtClean="0"/>
              <a:t> </a:t>
            </a:r>
          </a:p>
          <a:p>
            <a:r>
              <a:rPr lang="ru-RU" smtClean="0"/>
              <a:t>За счет каких механизмов?</a:t>
            </a:r>
          </a:p>
          <a:p>
            <a:pPr lvl="1"/>
            <a:r>
              <a:rPr lang="ru-RU" b="1" smtClean="0"/>
              <a:t>- индивидуальное планирование целевых показателей для муниципалитетов и образовательных организаций</a:t>
            </a:r>
          </a:p>
          <a:p>
            <a:pPr lvl="1"/>
            <a:r>
              <a:rPr lang="ru-RU" b="1" smtClean="0"/>
              <a:t>- давление на руководителей всех уровней</a:t>
            </a:r>
          </a:p>
          <a:p>
            <a:pPr lvl="1"/>
            <a:r>
              <a:rPr lang="ru-RU" b="1" smtClean="0"/>
              <a:t>- увеличение учебной нагрузки педагогов и функционала</a:t>
            </a:r>
          </a:p>
          <a:p>
            <a:pPr lvl="1"/>
            <a:r>
              <a:rPr lang="ru-RU" b="1" smtClean="0"/>
              <a:t>- оптимизация сети и штатной численности работников</a:t>
            </a:r>
          </a:p>
          <a:p>
            <a:pPr lvl="1"/>
            <a:r>
              <a:rPr lang="ru-RU" b="1" smtClean="0">
                <a:solidFill>
                  <a:schemeClr val="dk1"/>
                </a:solidFill>
              </a:rPr>
              <a:t> </a:t>
            </a:r>
            <a:r>
              <a:rPr lang="ru-RU" b="1" i="1" smtClean="0">
                <a:solidFill>
                  <a:schemeClr val="dk1"/>
                </a:solidFill>
              </a:rPr>
              <a:t>-</a:t>
            </a:r>
            <a:r>
              <a:rPr lang="ru-RU" b="1" smtClean="0">
                <a:solidFill>
                  <a:schemeClr val="dk1"/>
                </a:solidFill>
              </a:rPr>
              <a:t> увеличение наполняемости классов</a:t>
            </a:r>
          </a:p>
          <a:p>
            <a:pPr lvl="1"/>
            <a:r>
              <a:rPr lang="ru-RU" b="1" smtClean="0"/>
              <a:t>- расширение объемов и спектра дополнительных платных услуг</a:t>
            </a:r>
          </a:p>
          <a:p>
            <a:pPr lvl="1"/>
            <a:r>
              <a:rPr lang="ru-RU" b="1" smtClean="0">
                <a:solidFill>
                  <a:schemeClr val="dk1"/>
                </a:solidFill>
              </a:rPr>
              <a:t>- сокращение всех расходов, кроме фонда оплаты труда</a:t>
            </a:r>
          </a:p>
          <a:p>
            <a:pPr lvl="1"/>
            <a:r>
              <a:rPr lang="ru-RU" b="1" smtClean="0"/>
              <a:t>- привлечение кредитных средств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297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626541"/>
              </p:ext>
            </p:extLst>
          </p:nvPr>
        </p:nvGraphicFramePr>
        <p:xfrm>
          <a:off x="282388" y="862150"/>
          <a:ext cx="8638988" cy="461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0259"/>
                <a:gridCol w="5588729"/>
              </a:tblGrid>
              <a:tr h="4611188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Удалось ли субъекту РФ довести уровень заработной платы педагогов детских садов и школ до целевого значения?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образованию мы выполняем все до одного показатели дорожной карты. Зарплата абсолютно соответствует требованиям, которые поставлены – ни копейки сокращения бюджета на отрасль образования в текущем году не было» (руководитель регионального органа управления образования);</a:t>
                      </a:r>
                      <a:endParaRPr lang="en-US" sz="18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«У нас самая большая заработная плата в городе – я этим горжусь. Потому что я собрала всех воспитателей и сказала – друзья, хотите получать зарплату? Значит, для этого нам нужно больше иметь детей, и меньше воспитателей» (заведующая детским садом).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840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788670"/>
              </p:ext>
            </p:extLst>
          </p:nvPr>
        </p:nvGraphicFramePr>
        <p:xfrm>
          <a:off x="228600" y="1201783"/>
          <a:ext cx="8797834" cy="519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327"/>
                <a:gridCol w="6779507"/>
              </a:tblGrid>
              <a:tr h="18268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индивидуальное планирование целевых показателей для муниципалитетов и образовательных организаций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«Понятно на сегодняшний день, что средняя зарплата в муниципалитете ниже, чем средняя зарплата субъекта.  ... Хотя сейчас субъект тоже понимает ситуацию и сейчас устанавливает на каждый муниципалитет свои показатели, чтобы в среднем выйти по субъекту на то же самое» (финансист муниципального органа управления образованием)</a:t>
                      </a:r>
                    </a:p>
                    <a:p>
                      <a:endParaRPr lang="ru-RU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«Нам присылают дорожную карту, ее присылают на год, мы видим примерно на год – она идет по месяцам, и она идет по кварталу. Конкретно для нашего учреждения. Есть зарплата, которую требуют от района, есть конкретно для нашего учреждения.  Мы ее примерно видим» (директор школы).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94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давление на руководителей всех уровней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«Один руководитель у меня не сработал, но она уже поняла, что она не срабатывает, она у меня уже летом заявление об увольнении подала» (руководитель муниципального управления образования)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27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увеличение учебной нагрузки педагогов и функционала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«(об увеличении нагрузки) Конечно. Однозначно. Если бы эта заработная плата была на ставку, было бы вообще шикарно. Но она средняя. Она идет и чем больше. Бывает, и по 30 и по 40 часов не выходят из школы. Но это дает возможность заработать. И раньше была такая нагрузка у учителей, но они не получали» (представитель муниципального органа управления образования);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«Мы и этого не наберем (16-17 тысяч рублей), если учитель работает на одну ставку» (директор школы).</a:t>
                      </a:r>
                    </a:p>
                    <a:p>
                      <a:endParaRPr lang="ru-RU" sz="12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«Ставка – на ставку не проживешь, поэтому люди берут еще ставку. Представляете сколько это нагрузки? И конечно, здоровье подрывается значительно» (учитель общеобразовательной школы)</a:t>
                      </a:r>
                    </a:p>
                    <a:p>
                      <a:endParaRPr lang="ru-RU" sz="12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«Нет, эти обязанности требуются от нас, и мы их выполняем. Помимо того, что мы делали раньше, мы сейчас делаем очень много того, что не делали раньше» (учитель общеобразовательной школы)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494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490587"/>
              </p:ext>
            </p:extLst>
          </p:nvPr>
        </p:nvGraphicFramePr>
        <p:xfrm>
          <a:off x="169818" y="1175659"/>
          <a:ext cx="8804365" cy="5122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317"/>
                <a:gridCol w="6684048"/>
              </a:tblGrid>
              <a:tr h="332414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оптимизация сети и штатной численности работников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«Оптимизация помогла. Увеличение количества учеников: базовая школа, и все филиальные, это все считаются ученики одной школы.  …. И сокращение учителей, соотношение ученик-учитель, это тоже сыграло в повышении заработной платы серьезную роль» (руководитель муниципального органа управления образованием).</a:t>
                      </a:r>
                    </a:p>
                    <a:p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«Тогда да, повышается заработная плата, и как следствие вакансий нет. У нас они, положим, тоже закрыты, но каким образом. Либо пожалуйста, возьмите, либо увеличение нагрузки. Три учителя на двух ставках у меня работают в начальной школе» (директор школы).</a:t>
                      </a:r>
                    </a:p>
                    <a:p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4424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увеличение наполняемости классов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«У нас получается, что в одном классе 35 человек, и в другом. Можно было бы открыть параллельный класс еще один, но это дополнительные учителя. Не открывают, сажают. Сократили учителя, сэкономили, может быть тому же учителю за нагрузку. Получается, что наполняемость увеличивается и нагрузка увеличивается» (представитель муниципального органа управления образования).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570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330407"/>
              </p:ext>
            </p:extLst>
          </p:nvPr>
        </p:nvGraphicFramePr>
        <p:xfrm>
          <a:off x="143692" y="1188721"/>
          <a:ext cx="8804365" cy="5225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317"/>
                <a:gridCol w="6684048"/>
              </a:tblGrid>
              <a:tr h="331083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расширение объемов и спектра дополнительных платных услуг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«в этом году нами было рекомендовано активизировать выполнение платных услуг, и направить их на повышение заработной платы». (главный бухгалтер муниципального органа управления образованием).</a:t>
                      </a:r>
                    </a:p>
                    <a:p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«Но есть еще один момент, когда можно поощрять своих учителей, это платные услуги. То есть они же тоже зарабатываются.  Сельскую местность тоже нелегко развить, в условиях города гораздо легче. У нас суммы поскромней, мы в прошлом году заработали 4,5 миллиона. Для нас это солидная сумма» (руководитель муниципального органа управления образованием).</a:t>
                      </a:r>
                    </a:p>
                    <a:p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91469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всех расходов, кроме фонда оплаты труда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 основном зарплата и совсем чуть-чуть на остальное, необходимое» (главный бухгалтер муниципального органа управления образованием).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67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>
          <a:xfrm>
            <a:off x="122989" y="1371600"/>
            <a:ext cx="8446245" cy="48148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 smtClean="0"/>
          </a:p>
          <a:p>
            <a:r>
              <a:rPr lang="en-US" sz="2400" dirty="0" smtClean="0"/>
              <a:t>I. </a:t>
            </a:r>
            <a:r>
              <a:rPr lang="ru-RU" sz="2400" b="1" dirty="0" smtClean="0"/>
              <a:t>Повышение средней заработной платы </a:t>
            </a:r>
            <a:r>
              <a:rPr lang="ru-RU" sz="2400" dirty="0" smtClean="0"/>
              <a:t>до целевого уровня, закрепленного указом Президента Российской Федерации от 7 мая 2012 года № 597;</a:t>
            </a:r>
          </a:p>
          <a:p>
            <a:r>
              <a:rPr lang="en-US" sz="2400" dirty="0" smtClean="0"/>
              <a:t>II. </a:t>
            </a:r>
            <a:r>
              <a:rPr lang="ru-RU" sz="2400" dirty="0" smtClean="0"/>
              <a:t>Установление </a:t>
            </a:r>
            <a:r>
              <a:rPr lang="ru-RU" sz="2400" b="1" dirty="0" smtClean="0"/>
              <a:t>показателей эффективности </a:t>
            </a:r>
            <a:r>
              <a:rPr lang="ru-RU" sz="2400" dirty="0" smtClean="0"/>
              <a:t>деятельности образовательных организаций и работников;</a:t>
            </a:r>
          </a:p>
          <a:p>
            <a:r>
              <a:rPr lang="en-US" sz="2400" dirty="0" smtClean="0"/>
              <a:t>III. </a:t>
            </a:r>
            <a:r>
              <a:rPr lang="ru-RU" sz="2400" dirty="0" smtClean="0"/>
              <a:t>Подписание </a:t>
            </a:r>
            <a:r>
              <a:rPr lang="ru-RU" sz="2400" b="1" dirty="0" smtClean="0"/>
              <a:t>трудовых договоров в новой форме </a:t>
            </a:r>
            <a:r>
              <a:rPr lang="ru-RU" sz="2400" dirty="0" smtClean="0"/>
              <a:t>или дополнительных соглашений к ним, содержащих перечень должностных обязанностей и показатели эффективности деятельности.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364671"/>
            <a:ext cx="770667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860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22070" y="1384663"/>
            <a:ext cx="8569234" cy="46567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2) Переведены ли работники детских садов и школ на эффективный контракт?  </a:t>
            </a:r>
          </a:p>
          <a:p>
            <a:endParaRPr lang="en-US" smtClean="0"/>
          </a:p>
          <a:p>
            <a:r>
              <a:rPr lang="ru-RU" smtClean="0">
                <a:solidFill>
                  <a:srgbClr val="FF0000"/>
                </a:solidFill>
              </a:rPr>
              <a:t>Ответ: перевод на эффективный контракт начался в 2013 году. Доля переведенных на ЭК зависит от позиции руководителей: от нескольких процентов до 100%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358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94009" y="1267097"/>
            <a:ext cx="8636482" cy="475603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/>
              <a:t>3) Как изменилось качество кадрового состава образовательных организаций?</a:t>
            </a:r>
          </a:p>
          <a:p>
            <a:r>
              <a:rPr lang="ru-RU" b="1" i="1" smtClean="0">
                <a:solidFill>
                  <a:srgbClr val="FF0000"/>
                </a:solidFill>
              </a:rPr>
              <a:t>Ответ: в детские сады и школы стали приходить молодые педагоги, в школы – педагоги-мужчины. Коллективы стали обновляться из-за эффективного контракта и ФГОС. Однако, руководители не доверяют качеству подготовки молодых педагогов.</a:t>
            </a:r>
            <a:endParaRPr lang="ru-RU" b="1" smtClean="0"/>
          </a:p>
          <a:p>
            <a:pPr lvl="1"/>
            <a:r>
              <a:rPr lang="ru-RU" b="1" smtClean="0"/>
              <a:t> </a:t>
            </a:r>
            <a:r>
              <a:rPr lang="ru-RU" b="1" smtClean="0">
                <a:solidFill>
                  <a:schemeClr val="dk1"/>
                </a:solidFill>
              </a:rPr>
              <a:t>- положительное влияние эффективного контракта на повышение качества работы руководителей образовательных учреждений</a:t>
            </a:r>
            <a:endParaRPr lang="ru-RU" b="1" smtClean="0"/>
          </a:p>
          <a:p>
            <a:pPr lvl="1"/>
            <a:r>
              <a:rPr lang="ru-RU" b="1" smtClean="0">
                <a:solidFill>
                  <a:schemeClr val="dk1"/>
                </a:solidFill>
              </a:rPr>
              <a:t>- благоприятная ситуация с обновлением кадрового состава в дошкольном образовании</a:t>
            </a:r>
            <a:endParaRPr lang="ru-RU" b="1" smtClean="0"/>
          </a:p>
          <a:p>
            <a:pPr lvl="1"/>
            <a:r>
              <a:rPr lang="ru-RU" b="1" smtClean="0"/>
              <a:t>- в школы стали возвращаться мужчины</a:t>
            </a:r>
            <a:endParaRPr lang="ru-RU" smtClean="0"/>
          </a:p>
          <a:p>
            <a:pPr lvl="1"/>
            <a:r>
              <a:rPr lang="ru-RU" b="1" smtClean="0"/>
              <a:t>- в школы молодежь идет, но в меньшей степени, чем в детские сады</a:t>
            </a:r>
          </a:p>
          <a:p>
            <a:pPr lvl="1"/>
            <a:r>
              <a:rPr lang="ru-RU" b="1" smtClean="0">
                <a:solidFill>
                  <a:schemeClr val="dk1"/>
                </a:solidFill>
              </a:rPr>
              <a:t>- </a:t>
            </a:r>
            <a:r>
              <a:rPr lang="ru-RU" b="1" smtClean="0"/>
              <a:t>в школы молодежь идет, но в меньшей степени, чем в детские сады</a:t>
            </a:r>
          </a:p>
          <a:p>
            <a:pPr lvl="1"/>
            <a:r>
              <a:rPr lang="ru-RU" b="1" smtClean="0"/>
              <a:t>- руководители школ не очень доверяют качеству подготовки молодых педагогов</a:t>
            </a:r>
            <a:endParaRPr lang="ru-RU" smtClean="0"/>
          </a:p>
          <a:p>
            <a:pPr lvl="1"/>
            <a:r>
              <a:rPr lang="ru-RU" b="1" smtClean="0">
                <a:solidFill>
                  <a:schemeClr val="dk1"/>
                </a:solidFill>
              </a:rPr>
              <a:t>- изменения в кадровом составе зависят и от позиции руководителя</a:t>
            </a:r>
            <a:endParaRPr lang="ru-RU" b="1" smtClean="0"/>
          </a:p>
          <a:p>
            <a:pPr lvl="1"/>
            <a:r>
              <a:rPr lang="ru-RU" b="1" smtClean="0"/>
              <a:t>- проблемы с кадрами остаются и в детских садах, и в школах</a:t>
            </a:r>
          </a:p>
          <a:p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913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127982"/>
              </p:ext>
            </p:extLst>
          </p:nvPr>
        </p:nvGraphicFramePr>
        <p:xfrm>
          <a:off x="143692" y="1136469"/>
          <a:ext cx="8725988" cy="541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730"/>
                <a:gridCol w="6204258"/>
              </a:tblGrid>
              <a:tr h="3194152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уководители школ не очень доверяют качеству подготовки молодых педагогов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«Молодежь не мотивирована на работу в школе и не подготовлена к работе в ней, поэтому система образования держится за тех, кто пришел в нее работать раньше, за людей </a:t>
                      </a: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предпенсионного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пенсионного возраста» (руководитель муниципального органа управления образования). </a:t>
                      </a:r>
                    </a:p>
                    <a:p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«Представляете, только что пришел в первую школу, молодой специалист, который вообще не понимает, что и как» (представитель муниципального органа управления образования).</a:t>
                      </a:r>
                    </a:p>
                    <a:p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«но опять-таки, молодой педагог пришел, но мы же должны подумать о том, что русский язык и математика – это же должны быть результаты ЕГЭ, и они должны быть достаточно высокие» (руководитель муниципального органа управления образования).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174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зменения в кадровом составе зависят и от позиции руководителя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«при переходе на эффективный контракт педагоги преклонного пенсионного возраста ушли, потому что эта эффективность, они понимают, что могут с этим не справиться. До этого они ни в какую не хотели подвинуться, отдать какие-то свои часы, как только перешли на эффективный контракт, они поняли, что от них все равно будут требовать какой-то эффективности, показывать на ЕГЭ определенный балл, показать столько-то победителей и призеров каких-то конкурсов в течение определенного времени, и они с этим просто не справляются» (руководитель муниципального органа управления образованием).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245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408255"/>
              </p:ext>
            </p:extLst>
          </p:nvPr>
        </p:nvGraphicFramePr>
        <p:xfrm>
          <a:off x="156755" y="1235593"/>
          <a:ext cx="8712926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658"/>
                <a:gridCol w="6118268"/>
              </a:tblGrid>
              <a:tr h="439808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проблемы с кадрами остаются и в детских садах, и в школах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 детских садах остается большое число вакансий непедагогических должностей, так как на них не распространяется указ Президента России по повышению заработной платы, и их заработная плата остается очень низкой, а возможностей у города обеспечить им более высокую заработную плату нет»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(руководитель муниципального органа управления образования)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«Вы представляете, какой у меня голод в начальной школе. Когда пришли у нас стандарты, начального и общего образования, пошел повальный исход, и так средний возраст педагога 46,5, а сейчас и больше лет.» (представитель муниципального управления образования)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«Если у меня раньше целый талмуд был кандидатов на замещение должности, то в последнее время у меня нет кандидатов на замещение должности. Вот следующий учитель пойдет на пенсию на будущий год, учитель математики. И мне очень трудно будет найти ему замену» (директор школы)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32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07070" y="1402943"/>
            <a:ext cx="8584233" cy="388077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/>
              <a:t>Удовлетворены ли педагогические работники заработной платой и подходами к её формированию?</a:t>
            </a:r>
            <a:endParaRPr lang="ru-RU" sz="2800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Ответ: </a:t>
            </a:r>
            <a:r>
              <a:rPr lang="ru-RU" sz="2800" b="1" dirty="0" smtClean="0">
                <a:solidFill>
                  <a:srgbClr val="FF0000"/>
                </a:solidFill>
              </a:rPr>
              <a:t>Работники дошкольных учреждений в большей степени удовлетворены заработной платой. У школьных учителей удовлетворенность ниже. Недовольство выражается также не самим эффективным контрактом, а различными нюансами, сопровождающими его</a:t>
            </a:r>
            <a:endParaRPr lang="ru-RU" sz="28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638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036120"/>
              </p:ext>
            </p:extLst>
          </p:nvPr>
        </p:nvGraphicFramePr>
        <p:xfrm>
          <a:off x="404949" y="1226660"/>
          <a:ext cx="8543109" cy="5527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678"/>
                <a:gridCol w="6064431"/>
              </a:tblGrid>
              <a:tr h="28755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н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егативно воспринимают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снижение объема стимулирующих выплат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«Однозначно стимулирующих на каждого стало меньше. Почему стало меньше? Потому что базовый оклад у нас повысился. Раз у нас повысился базовый оклад, понимаете, значит, уменьшились стимулирующие. Потому что, например, фонд остался такой же, нам его никто не прибавил» (учитель школы).</a:t>
                      </a:r>
                    </a:p>
                    <a:p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«Есть у нас определенная сумма денег, которые предназначены на стимулирующие выплаты, вот представьте, весь коллектив начал очень интенсивно работать, и каждый поучаствовал в конкурсах, подготовил победителей, заработал себе определенное количество баллов. А сумма то осталась та же. Получается, что мы за свою работу также получим меньше стимулирующих, хотя работаем больше и интенсивней» (учитель школы).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892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не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всех оказывает мотивирующее действие система стимулирования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«Есть, конечно, есть такие, закоренелые консерваторы. А что мне это дает? Ну и что, ваши три копейки» (директор школы).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«она хорошо работает, но это из той категории, я сказала, ей и десять, и сто плати, она все равно так будет работать» (директор школы).</a:t>
                      </a:r>
                    </a:p>
                    <a:p>
                      <a:endParaRPr lang="ru-RU" sz="14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«не все люди могут приспособиться к этой системе, есть люди, …. которые, конечно же, недовольны таким моментом» (учитель лицея)</a:t>
                      </a:r>
                    </a:p>
                    <a:p>
                      <a:endParaRPr lang="ru-RU" sz="14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«Пытаемся людям доказать, но самое сложное – это психология. Ну никто не признается, что я хуже работаю» (руководитель регионального управления образования)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044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98511" y="1416006"/>
            <a:ext cx="8596668" cy="441002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/>
              <a:t>6) Как повлиял эффективный контракт на изменение образовательного процесса? </a:t>
            </a:r>
            <a:endParaRPr lang="ru-RU" smtClean="0"/>
          </a:p>
          <a:p>
            <a:r>
              <a:rPr lang="ru-RU" i="1" smtClean="0">
                <a:solidFill>
                  <a:srgbClr val="FF0000"/>
                </a:solidFill>
              </a:rPr>
              <a:t>Ответ: Эффективный контракт не повлиял (за редким исключением) непосредственно на изменения образовательного процесса и повышение качества обучения в связи с тем, что показатели эффективности отражают преимущественно конечные результаты (ЕГЭ, ГИА, олимпиады) или выполнение дополнительных видов работ</a:t>
            </a:r>
            <a:endParaRPr lang="ru-RU" smtClean="0">
              <a:solidFill>
                <a:srgbClr val="FF0000"/>
              </a:solidFill>
            </a:endParaRPr>
          </a:p>
          <a:p>
            <a:pPr lvl="1"/>
            <a:r>
              <a:rPr lang="ru-RU" b="1" smtClean="0"/>
              <a:t>- эффективный контракт не влияет непосредственно на образовательный процесс</a:t>
            </a:r>
          </a:p>
          <a:p>
            <a:pPr lvl="1"/>
            <a:r>
              <a:rPr lang="ru-RU" b="1" smtClean="0"/>
              <a:t>- образовательный процесс меняется под влиянием ФГОС</a:t>
            </a:r>
          </a:p>
          <a:p>
            <a:pPr lvl="1"/>
            <a:r>
              <a:rPr lang="ru-RU" b="1" smtClean="0"/>
              <a:t>- педагоги не связывают эффективный контракт с изменениями в образовательном процессе</a:t>
            </a:r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550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22070" y="1175657"/>
            <a:ext cx="8699861" cy="529237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smtClean="0"/>
              <a:t>1) Имеется ли у коллективов образовательных организаций интерес к продолжению реализации эффективного контракта?</a:t>
            </a:r>
            <a:r>
              <a:rPr lang="en-US" sz="2000" smtClean="0">
                <a:solidFill>
                  <a:srgbClr val="FF0000"/>
                </a:solidFill>
              </a:rPr>
              <a:t> – </a:t>
            </a:r>
            <a:r>
              <a:rPr lang="ru-RU" sz="2000" smtClean="0">
                <a:solidFill>
                  <a:srgbClr val="FF0000"/>
                </a:solidFill>
              </a:rPr>
              <a:t>Да, имеется</a:t>
            </a:r>
          </a:p>
          <a:p>
            <a:endParaRPr lang="ru-RU" sz="2000" smtClean="0"/>
          </a:p>
          <a:p>
            <a:r>
              <a:rPr lang="ru-RU" sz="2000" smtClean="0"/>
              <a:t>2) Сформирована ли система оценки результатов внедрения эффективного контракта? </a:t>
            </a:r>
            <a:r>
              <a:rPr lang="ru-RU" sz="2000" smtClean="0">
                <a:solidFill>
                  <a:srgbClr val="FF0000"/>
                </a:solidFill>
              </a:rPr>
              <a:t>– Нет, не сформирована</a:t>
            </a:r>
          </a:p>
          <a:p>
            <a:endParaRPr lang="ru-RU" sz="2000" smtClean="0"/>
          </a:p>
          <a:p>
            <a:r>
              <a:rPr lang="ru-RU" sz="2000" smtClean="0"/>
              <a:t>3) Создана ли инфраструктура поддержки инноваций (научно-методическая, экспертная и иная)? </a:t>
            </a:r>
            <a:r>
              <a:rPr lang="ru-RU" sz="2000" smtClean="0">
                <a:solidFill>
                  <a:srgbClr val="FF0000"/>
                </a:solidFill>
              </a:rPr>
              <a:t>– Нет, не создана</a:t>
            </a:r>
          </a:p>
          <a:p>
            <a:endParaRPr lang="ru-RU" sz="2000" smtClean="0"/>
          </a:p>
          <a:p>
            <a:r>
              <a:rPr lang="ru-RU" sz="2000" smtClean="0"/>
              <a:t>4) Есть ли у руководителей системы образования понимание дальнейших шагов для реализации эффективного контракта? –</a:t>
            </a:r>
            <a:r>
              <a:rPr lang="ru-RU" sz="2000" smtClean="0">
                <a:solidFill>
                  <a:srgbClr val="FF0000"/>
                </a:solidFill>
              </a:rPr>
              <a:t> Нет, за исключением планов по совершенствованию системы оценки деятельности образовательных учреждений у руководителей региональных и муниципальных органов управления образования.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81300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480308"/>
            <a:ext cx="9142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448E"/>
                </a:solidFill>
                <a:latin typeface="+mn-lt"/>
              </a:rPr>
              <a:t>СПАСИБО ЗА ВНИМАНИЕ!</a:t>
            </a:r>
            <a:endParaRPr lang="en-US" sz="2800" b="1" dirty="0">
              <a:solidFill>
                <a:srgbClr val="0044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05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3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uk-UA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00608611"/>
              </p:ext>
            </p:extLst>
          </p:nvPr>
        </p:nvGraphicFramePr>
        <p:xfrm>
          <a:off x="433321" y="947330"/>
          <a:ext cx="8214289" cy="5427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1175476" y="116709"/>
            <a:ext cx="7746274" cy="70821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000" b="1" dirty="0" smtClean="0">
                <a:solidFill>
                  <a:schemeClr val="bg1"/>
                </a:solidFill>
              </a:rPr>
              <a:t>I. </a:t>
            </a:r>
            <a:r>
              <a:rPr lang="ru-RU" sz="3000" b="1" dirty="0" smtClean="0">
                <a:solidFill>
                  <a:schemeClr val="bg1"/>
                </a:solidFill>
              </a:rPr>
              <a:t>Повышение средней заработной платы до целевого уровня</a:t>
            </a:r>
            <a:endParaRPr lang="ru-RU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4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uk-UA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panose="020B0503030403020204" pitchFamily="34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panose="020B0503030403020204" pitchFamily="34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95697043"/>
              </p:ext>
            </p:extLst>
          </p:nvPr>
        </p:nvGraphicFramePr>
        <p:xfrm>
          <a:off x="339634" y="816212"/>
          <a:ext cx="8582115" cy="542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416859" y="108000"/>
            <a:ext cx="8504891" cy="70821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000" b="1" dirty="0" smtClean="0">
                <a:solidFill>
                  <a:schemeClr val="bg1"/>
                </a:solidFill>
              </a:rPr>
              <a:t>Повышение средней заработной платы до целевого уровня</a:t>
            </a:r>
            <a:endParaRPr lang="ru-RU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5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uk-UA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20333395"/>
              </p:ext>
            </p:extLst>
          </p:nvPr>
        </p:nvGraphicFramePr>
        <p:xfrm>
          <a:off x="468312" y="1195754"/>
          <a:ext cx="8453437" cy="511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972001" y="108000"/>
            <a:ext cx="7949750" cy="8561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II. </a:t>
            </a:r>
            <a:r>
              <a:rPr lang="ru-RU" b="1" dirty="0" smtClean="0">
                <a:solidFill>
                  <a:schemeClr val="bg1"/>
                </a:solidFill>
              </a:rPr>
              <a:t>Установление </a:t>
            </a:r>
            <a:r>
              <a:rPr lang="ru-RU" b="1" dirty="0">
                <a:solidFill>
                  <a:schemeClr val="bg1"/>
                </a:solidFill>
              </a:rPr>
              <a:t>показателей эффективности деятельности образовательных организаций и </a:t>
            </a:r>
            <a:r>
              <a:rPr lang="ru-RU" b="1" dirty="0" smtClean="0">
                <a:solidFill>
                  <a:schemeClr val="bg1"/>
                </a:solidFill>
              </a:rPr>
              <a:t>работников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Диаграмма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2907"/>
              </p:ext>
            </p:extLst>
          </p:nvPr>
        </p:nvGraphicFramePr>
        <p:xfrm>
          <a:off x="203479" y="859944"/>
          <a:ext cx="8718271" cy="5514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6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972000" y="131692"/>
            <a:ext cx="8041371" cy="8561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II. </a:t>
            </a:r>
            <a:r>
              <a:rPr lang="ru-RU" b="1" dirty="0" smtClean="0">
                <a:solidFill>
                  <a:schemeClr val="bg1"/>
                </a:solidFill>
              </a:rPr>
              <a:t>Установление </a:t>
            </a:r>
            <a:r>
              <a:rPr lang="ru-RU" b="1" dirty="0">
                <a:solidFill>
                  <a:schemeClr val="bg1"/>
                </a:solidFill>
              </a:rPr>
              <a:t>показателей эффективности деятельности образовательных организаций и </a:t>
            </a:r>
            <a:r>
              <a:rPr lang="ru-RU" b="1" dirty="0" smtClean="0">
                <a:solidFill>
                  <a:schemeClr val="bg1"/>
                </a:solidFill>
              </a:rPr>
              <a:t>работников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3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7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340969517"/>
              </p:ext>
            </p:extLst>
          </p:nvPr>
        </p:nvGraphicFramePr>
        <p:xfrm>
          <a:off x="182880" y="809897"/>
          <a:ext cx="8856617" cy="5447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uk-UA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972001" y="118629"/>
            <a:ext cx="7949750" cy="8561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</a:rPr>
              <a:t>Установление </a:t>
            </a:r>
            <a:r>
              <a:rPr lang="ru-RU" b="1" dirty="0">
                <a:solidFill>
                  <a:schemeClr val="bg1"/>
                </a:solidFill>
              </a:rPr>
              <a:t>показателей эффективности деятельности образовательных организаций и </a:t>
            </a:r>
            <a:r>
              <a:rPr lang="ru-RU" b="1" dirty="0" smtClean="0">
                <a:solidFill>
                  <a:schemeClr val="bg1"/>
                </a:solidFill>
              </a:rPr>
              <a:t>работников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3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8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uk-UA" sz="16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12724" y="115455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ru-RU" altLang="uk-UA"/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862534" y="37963"/>
            <a:ext cx="8059216" cy="6544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>
                <a:solidFill>
                  <a:schemeClr val="bg1"/>
                </a:solidFill>
              </a:rPr>
              <a:t>Определение структуры заработной платы работников</a:t>
            </a:r>
          </a:p>
        </p:txBody>
      </p:sp>
      <p:graphicFrame>
        <p:nvGraphicFramePr>
          <p:cNvPr id="29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715522"/>
              </p:ext>
            </p:extLst>
          </p:nvPr>
        </p:nvGraphicFramePr>
        <p:xfrm>
          <a:off x="169092" y="745581"/>
          <a:ext cx="8609148" cy="5911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127"/>
                <a:gridCol w="6080021"/>
              </a:tblGrid>
              <a:tr h="36403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Компенсационные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выплаты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Минздравсоцразвития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РФ от 29.12.2007 N 822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Выплаты работникам, занятым на тяжелых работах, работах с вредными и (или) опасными и иными особыми условиями труда.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Выплаты за работу в местностях с особыми климатическими условиями.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Выплаты за работу в условиях, отклоняющихся от нормальных (при выполнении работ различной квалификации, совмещении профессий (должностей), сверхурочной работе, работе в ночное время и при выполнении работ в других условиях, отклоняющихся от нормальных).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Надбавки за работу со сведениями, составляющими государственную тайну, их засекречиванием и рассекречиванием, а также за работу с шифрами.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7666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Стимулирующие выплаты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Минздравсоцразвития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РФ от 29.12.2007 N 818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Выплаты за интенсивность и высокие результаты работы.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Выплаты за качество выполняемых работ.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Выплаты за стаж непрерывной работы, выслугу лет.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Премиальные выплаты по итогам работы.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3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92875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9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altLang="ru-RU" sz="16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44583" y="195560"/>
            <a:ext cx="8177168" cy="666398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000" b="1" smtClean="0">
                <a:solidFill>
                  <a:schemeClr val="bg1"/>
                </a:solidFill>
              </a:rPr>
              <a:t>Определение структуры заработной платы работников</a:t>
            </a:r>
            <a:r>
              <a:rPr lang="ru-RU" sz="3000" smtClean="0">
                <a:solidFill>
                  <a:schemeClr val="bg1"/>
                </a:solidFill>
              </a:rPr>
              <a:t/>
            </a:r>
            <a:br>
              <a:rPr lang="ru-RU" sz="3000" smtClean="0">
                <a:solidFill>
                  <a:schemeClr val="bg1"/>
                </a:solidFill>
              </a:rPr>
            </a:br>
            <a:endParaRPr lang="ru-RU" sz="3000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093518"/>
              </p:ext>
            </p:extLst>
          </p:nvPr>
        </p:nvGraphicFramePr>
        <p:xfrm>
          <a:off x="368193" y="809516"/>
          <a:ext cx="8443920" cy="5003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20"/>
                <a:gridCol w="943153"/>
                <a:gridCol w="1372755"/>
                <a:gridCol w="1718411"/>
                <a:gridCol w="1392505"/>
                <a:gridCol w="1609776"/>
              </a:tblGrid>
              <a:tr h="8186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Структура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оплаты труда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Базовый оклад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Компенсационные выплаты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Стимулирующие выплаты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Повышающие коэффициенты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Премии и др.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9729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Минздрав России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+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Итоги работы за период</a:t>
                      </a:r>
                      <a:r>
                        <a:rPr lang="ru-RU" sz="1400" b="0" baseline="0" dirty="0" smtClean="0"/>
                        <a:t> времени</a:t>
                      </a:r>
                      <a:endParaRPr lang="ru-RU" sz="1400" b="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Почетные звания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/>
                    </a:p>
                  </a:txBody>
                  <a:tcPr/>
                </a:tc>
              </a:tr>
              <a:tr h="6297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Интенсивность работы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Квалификационная категория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/>
                    </a:p>
                  </a:txBody>
                  <a:tcPr/>
                </a:tc>
              </a:tr>
              <a:tr h="6297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Стаж работы, выслуга лет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</a:tr>
              <a:tr h="629729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Минкультуры России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+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Почетные звания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Квалификационная категория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Итоги работы за период</a:t>
                      </a:r>
                      <a:r>
                        <a:rPr lang="ru-RU" sz="1400" b="0" baseline="0" dirty="0" smtClean="0"/>
                        <a:t> времени</a:t>
                      </a:r>
                      <a:endParaRPr lang="ru-RU" sz="1400" b="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408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Стаж работы, выслуга лет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Интенсивность работы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</a:tr>
              <a:tr h="6297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Минсельхоз России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+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+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Интенсивность работы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Итоги работы за период</a:t>
                      </a:r>
                      <a:r>
                        <a:rPr lang="ru-RU" sz="1400" b="0" baseline="0" dirty="0" smtClean="0"/>
                        <a:t> времени</a:t>
                      </a:r>
                      <a:endParaRPr lang="ru-RU" sz="1400" b="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4081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Стаж работы, выслуга лет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460274"/>
            <a:ext cx="3827417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Разные  </a:t>
            </a:r>
            <a:r>
              <a:rPr lang="ru-RU" dirty="0" err="1" smtClean="0">
                <a:solidFill>
                  <a:srgbClr val="FF0000"/>
                </a:solidFill>
              </a:rPr>
              <a:t>ФОИВы</a:t>
            </a:r>
            <a:r>
              <a:rPr lang="ru-RU" dirty="0" smtClean="0">
                <a:solidFill>
                  <a:srgbClr val="FF0000"/>
                </a:solidFill>
              </a:rPr>
              <a:t> рекомендуют разное наполнение составных частей структуры оплаты труда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17614</TotalTime>
  <Words>3071</Words>
  <Application>Microsoft Office PowerPoint</Application>
  <PresentationFormat>Экран (4:3)</PresentationFormat>
  <Paragraphs>257</Paragraphs>
  <Slides>28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funny</cp:lastModifiedBy>
  <cp:revision>1253</cp:revision>
  <cp:lastPrinted>2015-09-10T12:46:40Z</cp:lastPrinted>
  <dcterms:created xsi:type="dcterms:W3CDTF">2012-03-10T12:53:28Z</dcterms:created>
  <dcterms:modified xsi:type="dcterms:W3CDTF">2015-11-04T14:05:03Z</dcterms:modified>
</cp:coreProperties>
</file>