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78" r:id="rId2"/>
    <p:sldId id="279" r:id="rId3"/>
    <p:sldId id="323" r:id="rId4"/>
    <p:sldId id="330" r:id="rId5"/>
    <p:sldId id="354" r:id="rId6"/>
    <p:sldId id="331" r:id="rId7"/>
    <p:sldId id="328" r:id="rId8"/>
    <p:sldId id="325" r:id="rId9"/>
    <p:sldId id="326" r:id="rId10"/>
    <p:sldId id="343" r:id="rId11"/>
    <p:sldId id="314" r:id="rId12"/>
    <p:sldId id="344" r:id="rId13"/>
    <p:sldId id="315" r:id="rId14"/>
    <p:sldId id="333" r:id="rId15"/>
    <p:sldId id="334" r:id="rId16"/>
    <p:sldId id="346" r:id="rId17"/>
    <p:sldId id="347" r:id="rId18"/>
    <p:sldId id="337" r:id="rId19"/>
    <p:sldId id="349" r:id="rId20"/>
    <p:sldId id="351" r:id="rId21"/>
    <p:sldId id="352" r:id="rId22"/>
    <p:sldId id="340" r:id="rId23"/>
    <p:sldId id="348" r:id="rId24"/>
    <p:sldId id="345" r:id="rId25"/>
    <p:sldId id="34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56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60;&#1062;&#1055;&#1056;&#1054;%20&#1069;&#1050;\&#1044;&#1086;&#1082;&#1083;&#1072;&#1076;%20&#1091;%20&#1044;&#1091;&#1093;&#1072;&#1085;&#1080;&#1085;&#1086;&#1081;\&#1087;&#1086;&#1089;&#1090;&#1088;&#1086;&#1077;&#1085;&#1080;&#1103;%20&#1082;%20&#1089;&#1087;&#1088;&#1072;&#1074;&#1082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60;&#1062;&#1055;&#1056;&#1054;%20&#1069;&#1050;\&#1089;&#1077;&#1084;&#1080;&#1085;&#1072;&#1088;%206%20&#1085;&#1086;&#1103;&#1073;&#1088;&#1103;\&#1075;&#1088;&#1072;&#1092;&#1080;&#1082;&#1080;%20&#1082;%20&#1087;&#1088;&#1077;&#1079;&#1077;&#1085;&#1090;&#1072;&#1094;&#1080;&#1080;%20&#1044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tasha\&#1056;&#1040;&#1041;&#1054;&#1058;&#1040;\&#1060;&#1062;&#1055;&#1056;&#1054;%20&#1069;&#1050;\&#1089;&#1077;&#1084;&#1080;&#1085;&#1072;&#1088;%206%20&#1085;&#1086;&#1103;&#1073;&#1088;&#1103;\&#1075;&#1088;&#1072;&#1092;&#1080;&#1082;&#1080;%20&#1082;%20&#1087;&#1088;&#1077;&#1079;&#1077;&#1085;&#1090;&#1072;&#1094;&#1080;&#1080;%20&#1044;&#10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517410697875663E-2"/>
          <c:y val="5.6012247527290768E-2"/>
          <c:w val="0.5493390201224847"/>
          <c:h val="0.6742424905220181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Лист1!$A$41</c:f>
              <c:strCache>
                <c:ptCount val="1"/>
                <c:pt idx="0">
                  <c:v>среднемесячная заработная плата педработников общего образования</c:v>
                </c:pt>
              </c:strCache>
            </c:strRef>
          </c:tx>
          <c:cat>
            <c:strRef>
              <c:f>Лист1!$B$39:$K$39</c:f>
              <c:strCache>
                <c:ptCount val="10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</c:strCache>
            </c:strRef>
          </c:cat>
          <c:val>
            <c:numRef>
              <c:f>Лист1!$B$41:$K$41</c:f>
              <c:numCache>
                <c:formatCode>0</c:formatCode>
                <c:ptCount val="10"/>
                <c:pt idx="0">
                  <c:v>100</c:v>
                </c:pt>
                <c:pt idx="1">
                  <c:v>112.75805923871552</c:v>
                </c:pt>
                <c:pt idx="2">
                  <c:v>107.33706237048348</c:v>
                </c:pt>
                <c:pt idx="3">
                  <c:v>113.11057789688536</c:v>
                </c:pt>
                <c:pt idx="4">
                  <c:v>116.0729031956498</c:v>
                </c:pt>
                <c:pt idx="5">
                  <c:v>132.14152163412848</c:v>
                </c:pt>
                <c:pt idx="6">
                  <c:v>119.56108505632508</c:v>
                </c:pt>
                <c:pt idx="7">
                  <c:v>122.83463953506491</c:v>
                </c:pt>
                <c:pt idx="8">
                  <c:v>121.35172403047632</c:v>
                </c:pt>
                <c:pt idx="9">
                  <c:v>139.23435284585781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Лист1!$A$42</c:f>
              <c:strCache>
                <c:ptCount val="1"/>
                <c:pt idx="0">
                  <c:v>среднемесячная заработная плата по региону</c:v>
                </c:pt>
              </c:strCache>
            </c:strRef>
          </c:tx>
          <c:cat>
            <c:strRef>
              <c:f>Лист1!$B$39:$K$39</c:f>
              <c:strCache>
                <c:ptCount val="10"/>
                <c:pt idx="0">
                  <c:v>3 мес. 2013</c:v>
                </c:pt>
                <c:pt idx="1">
                  <c:v>6 мес. 2013</c:v>
                </c:pt>
                <c:pt idx="2">
                  <c:v>9 мес. 2013</c:v>
                </c:pt>
                <c:pt idx="3">
                  <c:v>12 мес. 2013</c:v>
                </c:pt>
                <c:pt idx="4">
                  <c:v>3 мес. 2014 </c:v>
                </c:pt>
                <c:pt idx="5">
                  <c:v>6 мес. 2014</c:v>
                </c:pt>
                <c:pt idx="6">
                  <c:v>9 мес. 2014</c:v>
                </c:pt>
                <c:pt idx="7">
                  <c:v>12 мес. 2014</c:v>
                </c:pt>
                <c:pt idx="8">
                  <c:v>3 мес. 2015</c:v>
                </c:pt>
                <c:pt idx="9">
                  <c:v>6 мес. 2015</c:v>
                </c:pt>
              </c:strCache>
            </c:strRef>
          </c:cat>
          <c:val>
            <c:numRef>
              <c:f>Лист1!$B$42:$K$42</c:f>
              <c:numCache>
                <c:formatCode>0</c:formatCode>
                <c:ptCount val="10"/>
                <c:pt idx="0">
                  <c:v>100</c:v>
                </c:pt>
                <c:pt idx="1">
                  <c:v>105.29711698135291</c:v>
                </c:pt>
                <c:pt idx="2">
                  <c:v>106.2334945170706</c:v>
                </c:pt>
                <c:pt idx="3">
                  <c:v>109.58579924943488</c:v>
                </c:pt>
                <c:pt idx="4">
                  <c:v>109.94059855007789</c:v>
                </c:pt>
                <c:pt idx="5">
                  <c:v>115.25015179557707</c:v>
                </c:pt>
                <c:pt idx="6">
                  <c:v>115.51387374997255</c:v>
                </c:pt>
                <c:pt idx="7">
                  <c:v>119.28352487618604</c:v>
                </c:pt>
                <c:pt idx="8">
                  <c:v>115.45791056131442</c:v>
                </c:pt>
                <c:pt idx="9">
                  <c:v>121.15774303752093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60448"/>
        <c:axId val="93948544"/>
      </c:lineChart>
      <c:catAx>
        <c:axId val="9036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3948544"/>
        <c:crosses val="autoZero"/>
        <c:auto val="1"/>
        <c:lblAlgn val="ctr"/>
        <c:lblOffset val="100"/>
        <c:noMultiLvlLbl val="0"/>
      </c:catAx>
      <c:valAx>
        <c:axId val="93948544"/>
        <c:scaling>
          <c:orientation val="minMax"/>
          <c:min val="9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036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23600174978127"/>
          <c:y val="2.58584864391951E-2"/>
          <c:w val="0.30909733158355207"/>
          <c:h val="0.9458068322854992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37150145951382"/>
          <c:y val="5.0925925925925923E-2"/>
          <c:w val="0.80326857507297567"/>
          <c:h val="0.721983085447652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Лист3!$B$17</c:f>
              <c:strCache>
                <c:ptCount val="1"/>
                <c:pt idx="0">
                  <c:v>бюджетные средства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Лист3!$A$18:$A$22</c:f>
              <c:strCache>
                <c:ptCount val="5"/>
                <c:pt idx="0">
                  <c:v>ДО</c:v>
                </c:pt>
                <c:pt idx="1">
                  <c:v>ОО</c:v>
                </c:pt>
                <c:pt idx="2">
                  <c:v>ДОД</c:v>
                </c:pt>
                <c:pt idx="3">
                  <c:v>СПО</c:v>
                </c:pt>
                <c:pt idx="4">
                  <c:v>ВО</c:v>
                </c:pt>
              </c:strCache>
            </c:strRef>
          </c:cat>
          <c:val>
            <c:numRef>
              <c:f>Лист3!$B$18:$B$22</c:f>
              <c:numCache>
                <c:formatCode>General</c:formatCode>
                <c:ptCount val="5"/>
                <c:pt idx="0">
                  <c:v>26.7</c:v>
                </c:pt>
                <c:pt idx="1">
                  <c:v>35.200000000000003</c:v>
                </c:pt>
                <c:pt idx="2">
                  <c:v>28.4</c:v>
                </c:pt>
                <c:pt idx="3">
                  <c:v>28.1</c:v>
                </c:pt>
                <c:pt idx="4">
                  <c:v>32.700000000000003</c:v>
                </c:pt>
              </c:numCache>
            </c:numRef>
          </c:val>
        </c:ser>
        <c:ser>
          <c:idx val="1"/>
          <c:order val="1"/>
          <c:tx>
            <c:strRef>
              <c:f>Лист3!$C$17</c:f>
              <c:strCache>
                <c:ptCount val="1"/>
                <c:pt idx="0">
                  <c:v>внебюджетные средства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Лист3!$A$18:$A$22</c:f>
              <c:strCache>
                <c:ptCount val="5"/>
                <c:pt idx="0">
                  <c:v>ДО</c:v>
                </c:pt>
                <c:pt idx="1">
                  <c:v>ОО</c:v>
                </c:pt>
                <c:pt idx="2">
                  <c:v>ДОД</c:v>
                </c:pt>
                <c:pt idx="3">
                  <c:v>СПО</c:v>
                </c:pt>
                <c:pt idx="4">
                  <c:v>ВО</c:v>
                </c:pt>
              </c:strCache>
            </c:strRef>
          </c:cat>
          <c:val>
            <c:numRef>
              <c:f>Лист3!$C$18:$C$22</c:f>
              <c:numCache>
                <c:formatCode>General</c:formatCode>
                <c:ptCount val="5"/>
                <c:pt idx="0">
                  <c:v>0.2</c:v>
                </c:pt>
                <c:pt idx="1">
                  <c:v>0.5</c:v>
                </c:pt>
                <c:pt idx="2">
                  <c:v>0.9</c:v>
                </c:pt>
                <c:pt idx="3">
                  <c:v>3.5</c:v>
                </c:pt>
                <c:pt idx="4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654848"/>
        <c:axId val="94656384"/>
      </c:barChart>
      <c:catAx>
        <c:axId val="94654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94656384"/>
        <c:crosses val="autoZero"/>
        <c:auto val="1"/>
        <c:lblAlgn val="ctr"/>
        <c:lblOffset val="100"/>
        <c:noMultiLvlLbl val="0"/>
      </c:catAx>
      <c:valAx>
        <c:axId val="946563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465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58464566929137"/>
          <c:y val="0.86072725284339457"/>
          <c:w val="0.78585979877515311"/>
          <c:h val="9.7989938757655298E-2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'Лист1 (2)'!$A$4</c:f>
              <c:strCache>
                <c:ptCount val="1"/>
                <c:pt idx="0">
                  <c:v>Средняя численность учащихся в классе по РФ,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 (2)'!$B$3:$F$3</c:f>
              <c:strCache>
                <c:ptCount val="5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2013 год</c:v>
                </c:pt>
              </c:strCache>
            </c:strRef>
          </c:cat>
          <c:val>
            <c:numRef>
              <c:f>'Лист1 (2)'!$B$4:$F$4</c:f>
              <c:numCache>
                <c:formatCode>0.0</c:formatCode>
                <c:ptCount val="5"/>
                <c:pt idx="0">
                  <c:v>19.257390769177427</c:v>
                </c:pt>
                <c:pt idx="1">
                  <c:v>19.572303640606908</c:v>
                </c:pt>
                <c:pt idx="2">
                  <c:v>19.74161967085065</c:v>
                </c:pt>
                <c:pt idx="3">
                  <c:v>19.865579760655663</c:v>
                </c:pt>
                <c:pt idx="4">
                  <c:v>19.97376057014359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BB-4699-800B-E5DEA4A34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65568"/>
        <c:axId val="39579648"/>
      </c:barChart>
      <c:catAx>
        <c:axId val="3956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579648"/>
        <c:crosses val="autoZero"/>
        <c:auto val="1"/>
        <c:lblAlgn val="ctr"/>
        <c:lblOffset val="100"/>
        <c:noMultiLvlLbl val="0"/>
      </c:catAx>
      <c:valAx>
        <c:axId val="39579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9565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7251290463692044"/>
          <c:h val="0.707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Лист3!$C$101</c:f>
              <c:strCache>
                <c:ptCount val="1"/>
                <c:pt idx="0">
                  <c:v>2010 г</c:v>
                </c:pt>
              </c:strCache>
            </c:strRef>
          </c:tx>
          <c:invertIfNegative val="0"/>
          <c:cat>
            <c:strRef>
              <c:f>Лист3!$B$102:$B$107</c:f>
              <c:strCache>
                <c:ptCount val="6"/>
                <c:pt idx="0">
                  <c:v>МО 1</c:v>
                </c:pt>
                <c:pt idx="1">
                  <c:v>МО 2</c:v>
                </c:pt>
                <c:pt idx="2">
                  <c:v>МО 3</c:v>
                </c:pt>
                <c:pt idx="3">
                  <c:v>МО 4</c:v>
                </c:pt>
                <c:pt idx="4">
                  <c:v>МО 5</c:v>
                </c:pt>
                <c:pt idx="5">
                  <c:v>МО 6</c:v>
                </c:pt>
              </c:strCache>
            </c:strRef>
          </c:cat>
          <c:val>
            <c:numRef>
              <c:f>Лист3!$C$102:$C$107</c:f>
              <c:numCache>
                <c:formatCode>General</c:formatCode>
                <c:ptCount val="6"/>
                <c:pt idx="0">
                  <c:v>9.8896236721996651</c:v>
                </c:pt>
                <c:pt idx="1">
                  <c:v>8.7672930967945657</c:v>
                </c:pt>
                <c:pt idx="2">
                  <c:v>10.363288483337911</c:v>
                </c:pt>
                <c:pt idx="3">
                  <c:v>7.5565584286514529</c:v>
                </c:pt>
                <c:pt idx="4">
                  <c:v>6.9867909867909876</c:v>
                </c:pt>
                <c:pt idx="5">
                  <c:v>4.8888888888888893</c:v>
                </c:pt>
              </c:numCache>
            </c:numRef>
          </c:val>
        </c:ser>
        <c:ser>
          <c:idx val="1"/>
          <c:order val="1"/>
          <c:tx>
            <c:strRef>
              <c:f>Лист3!$D$101</c:f>
              <c:strCache>
                <c:ptCount val="1"/>
                <c:pt idx="0">
                  <c:v>2011 г</c:v>
                </c:pt>
              </c:strCache>
            </c:strRef>
          </c:tx>
          <c:invertIfNegative val="0"/>
          <c:cat>
            <c:strRef>
              <c:f>Лист3!$B$102:$B$107</c:f>
              <c:strCache>
                <c:ptCount val="6"/>
                <c:pt idx="0">
                  <c:v>МО 1</c:v>
                </c:pt>
                <c:pt idx="1">
                  <c:v>МО 2</c:v>
                </c:pt>
                <c:pt idx="2">
                  <c:v>МО 3</c:v>
                </c:pt>
                <c:pt idx="3">
                  <c:v>МО 4</c:v>
                </c:pt>
                <c:pt idx="4">
                  <c:v>МО 5</c:v>
                </c:pt>
                <c:pt idx="5">
                  <c:v>МО 6</c:v>
                </c:pt>
              </c:strCache>
            </c:strRef>
          </c:cat>
          <c:val>
            <c:numRef>
              <c:f>Лист3!$D$102:$D$107</c:f>
              <c:numCache>
                <c:formatCode>General</c:formatCode>
                <c:ptCount val="6"/>
                <c:pt idx="0">
                  <c:v>12.142224504492939</c:v>
                </c:pt>
                <c:pt idx="1">
                  <c:v>10.913920361054956</c:v>
                </c:pt>
                <c:pt idx="2">
                  <c:v>11.034440644846116</c:v>
                </c:pt>
                <c:pt idx="3">
                  <c:v>10.778260869565218</c:v>
                </c:pt>
                <c:pt idx="4">
                  <c:v>10.644155844155843</c:v>
                </c:pt>
                <c:pt idx="5">
                  <c:v>5.8441558441558437</c:v>
                </c:pt>
              </c:numCache>
            </c:numRef>
          </c:val>
        </c:ser>
        <c:ser>
          <c:idx val="2"/>
          <c:order val="2"/>
          <c:tx>
            <c:strRef>
              <c:f>Лист3!$E$101</c:f>
              <c:strCache>
                <c:ptCount val="1"/>
                <c:pt idx="0">
                  <c:v>2012 г</c:v>
                </c:pt>
              </c:strCache>
            </c:strRef>
          </c:tx>
          <c:invertIfNegative val="0"/>
          <c:cat>
            <c:strRef>
              <c:f>Лист3!$B$102:$B$107</c:f>
              <c:strCache>
                <c:ptCount val="6"/>
                <c:pt idx="0">
                  <c:v>МО 1</c:v>
                </c:pt>
                <c:pt idx="1">
                  <c:v>МО 2</c:v>
                </c:pt>
                <c:pt idx="2">
                  <c:v>МО 3</c:v>
                </c:pt>
                <c:pt idx="3">
                  <c:v>МО 4</c:v>
                </c:pt>
                <c:pt idx="4">
                  <c:v>МО 5</c:v>
                </c:pt>
                <c:pt idx="5">
                  <c:v>МО 6</c:v>
                </c:pt>
              </c:strCache>
            </c:strRef>
          </c:cat>
          <c:val>
            <c:numRef>
              <c:f>Лист3!$E$102:$E$107</c:f>
              <c:numCache>
                <c:formatCode>General</c:formatCode>
                <c:ptCount val="6"/>
                <c:pt idx="0">
                  <c:v>14.331259463524122</c:v>
                </c:pt>
                <c:pt idx="1">
                  <c:v>12.495124632131333</c:v>
                </c:pt>
                <c:pt idx="2">
                  <c:v>11.961695247204574</c:v>
                </c:pt>
                <c:pt idx="3">
                  <c:v>10.058369814467376</c:v>
                </c:pt>
                <c:pt idx="4">
                  <c:v>9.1880341880341874</c:v>
                </c:pt>
                <c:pt idx="5">
                  <c:v>5.7692307692307692</c:v>
                </c:pt>
              </c:numCache>
            </c:numRef>
          </c:val>
        </c:ser>
        <c:ser>
          <c:idx val="3"/>
          <c:order val="3"/>
          <c:tx>
            <c:strRef>
              <c:f>Лист3!$F$101</c:f>
              <c:strCache>
                <c:ptCount val="1"/>
                <c:pt idx="0">
                  <c:v>2013 г</c:v>
                </c:pt>
              </c:strCache>
            </c:strRef>
          </c:tx>
          <c:invertIfNegative val="0"/>
          <c:cat>
            <c:strRef>
              <c:f>Лист3!$B$102:$B$107</c:f>
              <c:strCache>
                <c:ptCount val="6"/>
                <c:pt idx="0">
                  <c:v>МО 1</c:v>
                </c:pt>
                <c:pt idx="1">
                  <c:v>МО 2</c:v>
                </c:pt>
                <c:pt idx="2">
                  <c:v>МО 3</c:v>
                </c:pt>
                <c:pt idx="3">
                  <c:v>МО 4</c:v>
                </c:pt>
                <c:pt idx="4">
                  <c:v>МО 5</c:v>
                </c:pt>
                <c:pt idx="5">
                  <c:v>МО 6</c:v>
                </c:pt>
              </c:strCache>
            </c:strRef>
          </c:cat>
          <c:val>
            <c:numRef>
              <c:f>Лист3!$F$102:$F$107</c:f>
              <c:numCache>
                <c:formatCode>General</c:formatCode>
                <c:ptCount val="6"/>
                <c:pt idx="0">
                  <c:v>13.372276467829277</c:v>
                </c:pt>
                <c:pt idx="1">
                  <c:v>11.417216923453168</c:v>
                </c:pt>
                <c:pt idx="2">
                  <c:v>11.865221562983415</c:v>
                </c:pt>
                <c:pt idx="3">
                  <c:v>10.90995595254539</c:v>
                </c:pt>
                <c:pt idx="4">
                  <c:v>11.720999349865329</c:v>
                </c:pt>
                <c:pt idx="5">
                  <c:v>7.216494845360824</c:v>
                </c:pt>
              </c:numCache>
            </c:numRef>
          </c:val>
        </c:ser>
        <c:ser>
          <c:idx val="4"/>
          <c:order val="4"/>
          <c:tx>
            <c:strRef>
              <c:f>Лист3!$G$101</c:f>
              <c:strCache>
                <c:ptCount val="1"/>
                <c:pt idx="0">
                  <c:v>2014 г</c:v>
                </c:pt>
              </c:strCache>
            </c:strRef>
          </c:tx>
          <c:invertIfNegative val="0"/>
          <c:cat>
            <c:strRef>
              <c:f>Лист3!$B$102:$B$107</c:f>
              <c:strCache>
                <c:ptCount val="6"/>
                <c:pt idx="0">
                  <c:v>МО 1</c:v>
                </c:pt>
                <c:pt idx="1">
                  <c:v>МО 2</c:v>
                </c:pt>
                <c:pt idx="2">
                  <c:v>МО 3</c:v>
                </c:pt>
                <c:pt idx="3">
                  <c:v>МО 4</c:v>
                </c:pt>
                <c:pt idx="4">
                  <c:v>МО 5</c:v>
                </c:pt>
                <c:pt idx="5">
                  <c:v>МО 6</c:v>
                </c:pt>
              </c:strCache>
            </c:strRef>
          </c:cat>
          <c:val>
            <c:numRef>
              <c:f>Лист3!$G$102:$G$107</c:f>
              <c:numCache>
                <c:formatCode>General</c:formatCode>
                <c:ptCount val="6"/>
                <c:pt idx="0">
                  <c:v>11.928801246988566</c:v>
                </c:pt>
                <c:pt idx="1">
                  <c:v>11.686607833682817</c:v>
                </c:pt>
                <c:pt idx="2">
                  <c:v>13.455551311875745</c:v>
                </c:pt>
                <c:pt idx="3">
                  <c:v>13.584065993704549</c:v>
                </c:pt>
                <c:pt idx="4">
                  <c:v>12.879205736348593</c:v>
                </c:pt>
                <c:pt idx="5">
                  <c:v>6.1224489795918364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25472"/>
        <c:axId val="94427008"/>
      </c:barChart>
      <c:catAx>
        <c:axId val="9442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4427008"/>
        <c:crosses val="autoZero"/>
        <c:auto val="1"/>
        <c:lblAlgn val="ctr"/>
        <c:lblOffset val="100"/>
        <c:noMultiLvlLbl val="0"/>
      </c:catAx>
      <c:valAx>
        <c:axId val="9442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42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27909011373578"/>
          <c:y val="0.87866980169145525"/>
          <c:w val="0.76660979877515312"/>
          <c:h val="8.5252624671915994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2736309871254"/>
          <c:y val="0.13195836563398977"/>
          <c:w val="0.89799577136191311"/>
          <c:h val="0.558700476843357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Безусловно или скорее неконкурентоспособна</c:v>
                </c:pt>
              </c:strCache>
            </c:strRef>
          </c:tx>
          <c:spPr>
            <a:ln>
              <a:solidFill>
                <a:srgbClr val="038ED3"/>
              </a:solidFill>
            </a:ln>
          </c:spPr>
          <c:marker>
            <c:symbol val="none"/>
          </c:marker>
          <c:dLbls>
            <c:numFmt formatCode="#\%" sourceLinked="0"/>
            <c:spPr>
              <a:noFill/>
              <a:ln w="253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38ED3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Лист1!$B$2:$B$10</c:f>
              <c:numCache>
                <c:formatCode>0</c:formatCode>
                <c:ptCount val="9"/>
                <c:pt idx="0">
                  <c:v>85.4</c:v>
                </c:pt>
                <c:pt idx="1">
                  <c:v>75.441412520064205</c:v>
                </c:pt>
                <c:pt idx="2">
                  <c:v>70.811744386873926</c:v>
                </c:pt>
                <c:pt idx="3">
                  <c:v>66.975881261595561</c:v>
                </c:pt>
                <c:pt idx="4">
                  <c:v>62.380952380952372</c:v>
                </c:pt>
                <c:pt idx="5">
                  <c:v>59.219858156028366</c:v>
                </c:pt>
                <c:pt idx="6">
                  <c:v>58.950617283950621</c:v>
                </c:pt>
                <c:pt idx="7">
                  <c:v>59.9</c:v>
                </c:pt>
                <c:pt idx="8">
                  <c:v>37.66364551863041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Безусловно или скорее конкурентоспособна</c:v>
                </c:pt>
              </c:strCache>
            </c:strRef>
          </c:tx>
          <c:spPr>
            <a:ln w="38100">
              <a:solidFill>
                <a:srgbClr val="00448E"/>
              </a:solidFill>
            </a:ln>
          </c:spPr>
          <c:marker>
            <c:symbol val="none"/>
          </c:marker>
          <c:dLbls>
            <c:numFmt formatCode="#\%" sourceLinked="0"/>
            <c:spPr>
              <a:noFill/>
              <a:ln w="253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0448E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Лист1!$C$2:$C$10</c:f>
              <c:numCache>
                <c:formatCode>0</c:formatCode>
                <c:ptCount val="9"/>
                <c:pt idx="0">
                  <c:v>14.599999999999998</c:v>
                </c:pt>
                <c:pt idx="1">
                  <c:v>24.558587479935795</c:v>
                </c:pt>
                <c:pt idx="2">
                  <c:v>29.015544041450781</c:v>
                </c:pt>
                <c:pt idx="3">
                  <c:v>33.024118738404454</c:v>
                </c:pt>
                <c:pt idx="4">
                  <c:v>37.777777777777771</c:v>
                </c:pt>
                <c:pt idx="5">
                  <c:v>40.780141843971634</c:v>
                </c:pt>
                <c:pt idx="6">
                  <c:v>43.930041152263371</c:v>
                </c:pt>
                <c:pt idx="7">
                  <c:v>40.1</c:v>
                </c:pt>
                <c:pt idx="8">
                  <c:v>62.33635448136959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63072"/>
        <c:axId val="39480704"/>
      </c:lineChart>
      <c:catAx>
        <c:axId val="389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39480704"/>
        <c:crosses val="autoZero"/>
        <c:auto val="1"/>
        <c:lblAlgn val="ctr"/>
        <c:lblOffset val="100"/>
        <c:noMultiLvlLbl val="0"/>
      </c:catAx>
      <c:valAx>
        <c:axId val="39480704"/>
        <c:scaling>
          <c:orientation val="minMax"/>
          <c:max val="90"/>
          <c:min val="10"/>
        </c:scaling>
        <c:delete val="0"/>
        <c:axPos val="l"/>
        <c:numFmt formatCode="#\%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38963072"/>
        <c:crosses val="autoZero"/>
        <c:crossBetween val="between"/>
      </c:valAx>
      <c:spPr>
        <a:noFill/>
        <a:ln w="25357">
          <a:noFill/>
        </a:ln>
      </c:spPr>
    </c:plotArea>
    <c:legend>
      <c:legendPos val="b"/>
      <c:layout>
        <c:manualLayout>
          <c:xMode val="edge"/>
          <c:yMode val="edge"/>
          <c:x val="5.0385025694764676E-2"/>
          <c:y val="0.83415102178983913"/>
          <c:w val="0.89274433772976047"/>
          <c:h val="0.14275631267711575"/>
        </c:manualLayout>
      </c:layout>
      <c:overlay val="0"/>
      <c:txPr>
        <a:bodyPr/>
        <a:lstStyle/>
        <a:p>
          <a:pPr>
            <a:defRPr sz="1100" i="1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1D92-E670-4F98-A3B0-E17A2C9F0CCC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D8670-8C43-42DE-8E1E-3C33D4052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9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15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5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7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8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4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71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576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32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67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1"/>
            <a:ext cx="12192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1200151" y="1589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58738"/>
            <a:ext cx="77258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60867" y="6484938"/>
            <a:ext cx="5524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1295235" y="178346"/>
            <a:ext cx="10657416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11319104" y="6464300"/>
            <a:ext cx="576064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078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4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3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8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9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8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0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1059-236D-45D5-AD7F-57068D2BEDAF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00355E-089A-4160-8746-CCDC12AA4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5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242" y="914401"/>
            <a:ext cx="9288506" cy="334115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ЭФФЕКТИВНЫЙ КОНТРАКТ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В ОБЩЕМ ОБРАЗОВАНИИ: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ПЕРВЫЕ РЕЗУЛЬТАТЫ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558352"/>
            <a:ext cx="9696821" cy="1080448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Андреева </a:t>
            </a:r>
            <a:r>
              <a:rPr lang="ru-RU" b="1" dirty="0" err="1">
                <a:solidFill>
                  <a:schemeClr val="tx1"/>
                </a:solidFill>
              </a:rPr>
              <a:t>Алсу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Радиковна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ксн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НИУ ВШЭ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315192" y="466976"/>
            <a:ext cx="4380931" cy="616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513561" y="30934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Какие изменения происходят одновременно?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" y="1815152"/>
            <a:ext cx="6965508" cy="377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6" name="TextBox 5"/>
          <p:cNvSpPr txBox="1"/>
          <p:nvPr/>
        </p:nvSpPr>
        <p:spPr>
          <a:xfrm>
            <a:off x="7478966" y="695333"/>
            <a:ext cx="4053385" cy="50783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i="1" dirty="0"/>
              <a:t> </a:t>
            </a:r>
            <a:endParaRPr lang="ru-RU" sz="1400" i="1" dirty="0">
              <a:solidFill>
                <a:schemeClr val="tx1"/>
              </a:solidFill>
            </a:endParaRPr>
          </a:p>
          <a:p>
            <a:r>
              <a:rPr lang="ru-RU" sz="1400" i="1" dirty="0" smtClean="0">
                <a:solidFill>
                  <a:schemeClr val="tx1"/>
                </a:solidFill>
              </a:rPr>
              <a:t>«</a:t>
            </a:r>
            <a:r>
              <a:rPr lang="ru-RU" sz="1400" i="1" dirty="0">
                <a:solidFill>
                  <a:schemeClr val="tx1"/>
                </a:solidFill>
              </a:rPr>
              <a:t>Мы и этого не наберем (16-17 тысяч рублей), если учитель работает на одну ставку» (директор школы</a:t>
            </a:r>
            <a:r>
              <a:rPr lang="ru-RU" sz="1400" i="1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sz="1400" i="1" dirty="0">
              <a:solidFill>
                <a:schemeClr val="tx1"/>
              </a:solidFill>
            </a:endParaRPr>
          </a:p>
          <a:p>
            <a:r>
              <a:rPr lang="ru-RU" sz="1400" i="1" dirty="0">
                <a:solidFill>
                  <a:schemeClr val="tx1"/>
                </a:solidFill>
              </a:rPr>
              <a:t>«Бывает, и по 30 и по 40 часов не выходят из </a:t>
            </a:r>
            <a:r>
              <a:rPr lang="ru-RU" sz="1400" i="1" dirty="0" smtClean="0">
                <a:solidFill>
                  <a:schemeClr val="tx1"/>
                </a:solidFill>
              </a:rPr>
              <a:t>школы» </a:t>
            </a:r>
            <a:r>
              <a:rPr lang="ru-RU" sz="1400" i="1" dirty="0">
                <a:solidFill>
                  <a:schemeClr val="tx1"/>
                </a:solidFill>
              </a:rPr>
              <a:t>(представитель муниципального органа управления образования</a:t>
            </a:r>
            <a:r>
              <a:rPr lang="ru-RU" sz="1400" i="1" dirty="0" smtClean="0">
                <a:solidFill>
                  <a:schemeClr val="tx1"/>
                </a:solidFill>
              </a:rPr>
              <a:t>)</a:t>
            </a:r>
            <a:r>
              <a:rPr lang="ru-RU" sz="1400" i="1" dirty="0" smtClean="0"/>
              <a:t> </a:t>
            </a:r>
          </a:p>
          <a:p>
            <a:endParaRPr lang="ru-RU" sz="1400" i="1" dirty="0"/>
          </a:p>
          <a:p>
            <a:r>
              <a:rPr lang="ru-RU" sz="1400" i="1" dirty="0" smtClean="0"/>
              <a:t>«</a:t>
            </a:r>
            <a:r>
              <a:rPr lang="ru-RU" sz="1400" i="1" dirty="0"/>
              <a:t>Нагрузка увеличилась, но не потому что  ее увеличила администрация. Требования времени, новые стандарты, новые подходы к образованию. Это требует со стороны педагога больше работы» (учитель общеобразовательной школы</a:t>
            </a:r>
            <a:r>
              <a:rPr lang="ru-RU" sz="1400" i="1" dirty="0" smtClean="0"/>
              <a:t>)</a:t>
            </a:r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r>
              <a:rPr lang="ru-RU" sz="1400" i="1" dirty="0" smtClean="0">
                <a:solidFill>
                  <a:schemeClr val="tx1"/>
                </a:solidFill>
              </a:rPr>
              <a:t>«Помимо </a:t>
            </a:r>
            <a:r>
              <a:rPr lang="ru-RU" sz="1400" i="1" dirty="0">
                <a:solidFill>
                  <a:schemeClr val="tx1"/>
                </a:solidFill>
              </a:rPr>
              <a:t>того, что мы делали раньше, мы сейчас делаем очень много того, что не делали раньше» (учитель общеобразовательной школы</a:t>
            </a:r>
            <a:r>
              <a:rPr lang="ru-RU" sz="1400" i="1" dirty="0" smtClean="0">
                <a:solidFill>
                  <a:schemeClr val="tx1"/>
                </a:solidFill>
              </a:rPr>
              <a:t>) </a:t>
            </a:r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0502" y="5587576"/>
            <a:ext cx="619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Изменения в условиях деятельности учителей за последние два года, </a:t>
            </a:r>
            <a:r>
              <a:rPr lang="ru-RU" sz="1400" dirty="0" smtClean="0"/>
              <a:t>МЭО, 2014 </a:t>
            </a:r>
            <a:r>
              <a:rPr lang="ru-RU" sz="1400" dirty="0"/>
              <a:t>г. (в процентах от численности опрошенных).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9182" y="868394"/>
            <a:ext cx="6496334" cy="6281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u="sng" dirty="0" smtClean="0">
                <a:solidFill>
                  <a:schemeClr val="tx1"/>
                </a:solidFill>
              </a:rPr>
              <a:t>увеличение нагрузки педагогов и функционала (влияет введение ФГОС)</a:t>
            </a:r>
          </a:p>
        </p:txBody>
      </p:sp>
    </p:spTree>
    <p:extLst>
      <p:ext uri="{BB962C8B-B14F-4D97-AF65-F5344CB8AC3E}">
        <p14:creationId xmlns:p14="http://schemas.microsoft.com/office/powerpoint/2010/main" val="251332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251" y="200164"/>
            <a:ext cx="11327642" cy="735106"/>
          </a:xfrm>
        </p:spPr>
        <p:txBody>
          <a:bodyPr>
            <a:normAutofit/>
          </a:bodyPr>
          <a:lstStyle/>
          <a:p>
            <a:pPr lvl="0"/>
            <a:r>
              <a:rPr lang="ru-RU" sz="2200" b="1" dirty="0">
                <a:solidFill>
                  <a:schemeClr val="tx1"/>
                </a:solidFill>
              </a:rPr>
              <a:t>2) Переведены ли работники </a:t>
            </a:r>
            <a:r>
              <a:rPr lang="ru-RU" sz="2200" b="1" dirty="0" smtClean="0">
                <a:solidFill>
                  <a:schemeClr val="tx1"/>
                </a:solidFill>
              </a:rPr>
              <a:t>школ </a:t>
            </a:r>
            <a:r>
              <a:rPr lang="ru-RU" sz="2200" b="1" dirty="0">
                <a:solidFill>
                  <a:schemeClr val="tx1"/>
                </a:solidFill>
              </a:rPr>
              <a:t>на эффективный контракт?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95960"/>
              </p:ext>
            </p:extLst>
          </p:nvPr>
        </p:nvGraphicFramePr>
        <p:xfrm>
          <a:off x="286603" y="1241946"/>
          <a:ext cx="4558352" cy="2906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751"/>
                <a:gridCol w="648294"/>
                <a:gridCol w="2774307"/>
              </a:tblGrid>
              <a:tr h="722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регион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не введен ЭК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33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регион 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   ОО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введен ЭК в 80% муниципалитетов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25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регион 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100% введен </a:t>
                      </a:r>
                      <a:r>
                        <a:rPr lang="ru-RU" sz="1600" u="none" strike="noStrike" dirty="0" smtClean="0">
                          <a:effectLst/>
                        </a:rPr>
                        <a:t>ЭК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5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регион 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100% введен </a:t>
                      </a:r>
                      <a:r>
                        <a:rPr lang="ru-RU" sz="1600" u="none" strike="noStrike" dirty="0" smtClean="0">
                          <a:effectLst/>
                        </a:rPr>
                        <a:t>ЭК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6" marR="8336" marT="833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186151" y="1055133"/>
            <a:ext cx="644174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 </a:t>
            </a:r>
            <a:r>
              <a:rPr lang="ru-RU" sz="1600" i="1" dirty="0"/>
              <a:t>«вот у нас уже есть цифры, по которым мы отчитались, где-то 85 процентов учителей переведены на эффективный контракт, по руководителям 95%, по областным учреждениям 95% процентов» (специалист регионального министерства образования).</a:t>
            </a:r>
          </a:p>
          <a:p>
            <a:endParaRPr lang="ru-RU" sz="1600" i="1" dirty="0"/>
          </a:p>
          <a:p>
            <a:r>
              <a:rPr lang="ru-RU" sz="1600" i="1" dirty="0"/>
              <a:t>«у нас все в муниципалитете переведены на эффективный контракт, и педагоги и работники. 100%. Если только у нас сотрудники в декретном отпуске, они выходят и тут же» (руководитель муниципального органа управления образованием).</a:t>
            </a:r>
          </a:p>
          <a:p>
            <a:endParaRPr lang="ru-RU" sz="1600" i="1" dirty="0"/>
          </a:p>
          <a:p>
            <a:pPr defTabSz="457200">
              <a:defRPr/>
            </a:pPr>
            <a:r>
              <a:rPr lang="ru-RU" sz="1600" i="1" dirty="0"/>
              <a:t>«Вот вы будете сейчас в школах, вы увидите, что переход на эффективный контракт произошел с лучшими. Порой, самыми лучшими» (руководитель муниципального органа управления образования).</a:t>
            </a:r>
          </a:p>
          <a:p>
            <a:pPr defTabSz="457200">
              <a:defRPr/>
            </a:pPr>
            <a:endParaRPr lang="ru-RU" sz="1600" i="1" dirty="0"/>
          </a:p>
          <a:p>
            <a:pPr defTabSz="457200">
              <a:defRPr/>
            </a:pPr>
            <a:r>
              <a:rPr lang="ru-RU" sz="1600" i="1" dirty="0"/>
              <a:t> «Когда нам ставили показатели, что мы должны в этом году выполнить – такая вещь была, в этом году там 5% учителей перевести на эффективный контракт. Я сразу перевел всех – что мы будем </a:t>
            </a:r>
            <a:r>
              <a:rPr lang="ru-RU" sz="1600" i="1" dirty="0" err="1"/>
              <a:t>вошкаться</a:t>
            </a:r>
            <a:r>
              <a:rPr lang="ru-RU" sz="1600" i="1" dirty="0"/>
              <a:t>? Этих, этих, давайте всех </a:t>
            </a:r>
            <a:r>
              <a:rPr lang="ru-RU" sz="1600" i="1" dirty="0" smtClean="0"/>
              <a:t>сделаем» </a:t>
            </a:r>
            <a:r>
              <a:rPr lang="ru-RU" sz="1600" i="1" dirty="0"/>
              <a:t>(директор </a:t>
            </a:r>
            <a:r>
              <a:rPr lang="ru-RU" sz="1600" i="1" dirty="0" smtClean="0"/>
              <a:t>школы)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364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04788" y="254000"/>
            <a:ext cx="11382161" cy="6873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200" b="1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) Как </a:t>
            </a:r>
            <a:r>
              <a:rPr lang="ru-RU" sz="2400" b="1" dirty="0" smtClean="0">
                <a:solidFill>
                  <a:schemeClr val="tx1"/>
                </a:solidFill>
              </a:rPr>
              <a:t>изменился кадровый состав </a:t>
            </a:r>
            <a:r>
              <a:rPr lang="ru-RU" sz="2400" b="1" dirty="0">
                <a:solidFill>
                  <a:schemeClr val="tx1"/>
                </a:solidFill>
              </a:rPr>
              <a:t>образовательных организаций?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8" y="1347423"/>
            <a:ext cx="7093077" cy="372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11540" y="865492"/>
            <a:ext cx="11539182" cy="112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3" charset="2"/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626" y="5586312"/>
            <a:ext cx="71476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Рис. </a:t>
            </a:r>
            <a:r>
              <a:rPr lang="ru-RU" sz="1400" b="1" dirty="0"/>
              <a:t>Отношение к работе в школе: ответы на вопросы по теме анкеты «Хотели бы вы перейти с работы в данном учебном заведении на какую-либо другую работу, или вообще перестать работать?», </a:t>
            </a:r>
            <a:r>
              <a:rPr lang="ru-RU" sz="1400" b="1" dirty="0" smtClean="0"/>
              <a:t>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19246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3773" y="252282"/>
            <a:ext cx="10440537" cy="5802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200" b="1" dirty="0">
                <a:solidFill>
                  <a:schemeClr val="tx1"/>
                </a:solidFill>
              </a:rPr>
              <a:t>3) Как </a:t>
            </a:r>
            <a:r>
              <a:rPr lang="ru-RU" sz="2200" b="1" dirty="0" smtClean="0">
                <a:solidFill>
                  <a:schemeClr val="tx1"/>
                </a:solidFill>
              </a:rPr>
              <a:t>изменился кадровый состав </a:t>
            </a:r>
            <a:r>
              <a:rPr lang="ru-RU" sz="2200" b="1" dirty="0">
                <a:solidFill>
                  <a:schemeClr val="tx1"/>
                </a:solidFill>
              </a:rPr>
              <a:t>образовательных организаций?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98190"/>
              </p:ext>
            </p:extLst>
          </p:nvPr>
        </p:nvGraphicFramePr>
        <p:xfrm>
          <a:off x="658629" y="3126169"/>
          <a:ext cx="4459282" cy="3426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057"/>
                <a:gridCol w="696287"/>
                <a:gridCol w="2857938"/>
              </a:tblGrid>
              <a:tr h="25750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регион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ОО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коллектив стабильный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</a:tr>
              <a:tr h="550851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ОО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коллектив стабильный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</a:tr>
              <a:tr h="19665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регион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ОО 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есть приток молодых кадров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>
                    <a:solidFill>
                      <a:schemeClr val="bg1"/>
                    </a:solidFill>
                  </a:tcPr>
                </a:tc>
              </a:tr>
              <a:tr h="540569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ОО 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молодые кадры приходят, но и уходят многие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665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регион 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ОО 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есть приток молодых кадров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>
                    <a:solidFill>
                      <a:schemeClr val="bg1"/>
                    </a:solidFill>
                  </a:tcPr>
                </a:tc>
              </a:tr>
              <a:tr h="540569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ОО 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молодые кадры приходят, но и уходят многие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665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регион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ОО 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коллектив стабильный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</a:tr>
              <a:tr h="540569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ОО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коллектив стабильный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200" marR="3200" marT="320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4447" y="2680676"/>
            <a:ext cx="5363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Доля </a:t>
            </a:r>
            <a:r>
              <a:rPr lang="ru-RU" sz="1400" b="1" dirty="0" err="1" smtClean="0"/>
              <a:t>педработников</a:t>
            </a:r>
            <a:r>
              <a:rPr lang="ru-RU" sz="1400" b="1" dirty="0" smtClean="0"/>
              <a:t> моложе 35 лет в общеобразовательных организациях отдельных исследованных муниципалитетов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707947"/>
              </p:ext>
            </p:extLst>
          </p:nvPr>
        </p:nvGraphicFramePr>
        <p:xfrm>
          <a:off x="6414447" y="3548417"/>
          <a:ext cx="5268037" cy="302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3773" y="837779"/>
            <a:ext cx="8297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ru-RU" sz="1600" i="1" dirty="0" smtClean="0"/>
              <a:t>«После </a:t>
            </a:r>
            <a:r>
              <a:rPr lang="ru-RU" sz="1600" i="1" dirty="0"/>
              <a:t>введения эффективного контракта произошла ротация кадров. Молодые специалисты пришли, а старые кадры, по состоянию здоровья не смогли» (директор </a:t>
            </a:r>
            <a:r>
              <a:rPr lang="ru-RU" sz="1600" i="1" dirty="0" smtClean="0"/>
              <a:t>лицея</a:t>
            </a:r>
            <a:r>
              <a:rPr lang="ru-RU" sz="1600" i="1" dirty="0"/>
              <a:t>)</a:t>
            </a:r>
          </a:p>
          <a:p>
            <a:pPr defTabSz="457200">
              <a:defRPr/>
            </a:pPr>
            <a:endParaRPr lang="ru-RU" sz="1600" i="1" dirty="0"/>
          </a:p>
          <a:p>
            <a:pPr defTabSz="457200">
              <a:defRPr/>
            </a:pPr>
            <a:r>
              <a:rPr lang="ru-RU" sz="1600" i="1" dirty="0"/>
              <a:t>«при переходе на эффективный контракт педагоги преклонного пенсионного возраста ушли, потому что эта эффективность, они понимают, что могут с этим не справиться (руководитель муниципального органа управления образованием</a:t>
            </a:r>
            <a:r>
              <a:rPr lang="ru-RU" sz="1600" i="1" dirty="0" smtClean="0"/>
              <a:t>)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6947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1665" y="88506"/>
            <a:ext cx="10242645" cy="8202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200" b="1" dirty="0">
                <a:solidFill>
                  <a:schemeClr val="tx1"/>
                </a:solidFill>
              </a:rPr>
              <a:t>3) Как </a:t>
            </a:r>
            <a:r>
              <a:rPr lang="ru-RU" sz="2200" b="1" dirty="0" smtClean="0">
                <a:solidFill>
                  <a:schemeClr val="tx1"/>
                </a:solidFill>
              </a:rPr>
              <a:t>изменился кадровый состав </a:t>
            </a:r>
            <a:r>
              <a:rPr lang="ru-RU" sz="2200" b="1" dirty="0">
                <a:solidFill>
                  <a:schemeClr val="tx1"/>
                </a:solidFill>
              </a:rPr>
              <a:t>образовательных организаций?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788032"/>
              </p:ext>
            </p:extLst>
          </p:nvPr>
        </p:nvGraphicFramePr>
        <p:xfrm>
          <a:off x="492369" y="908777"/>
          <a:ext cx="10445262" cy="5223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542"/>
                <a:gridCol w="7383720"/>
              </a:tblGrid>
              <a:tr h="2952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уководители школ не очень доверяют качеству подготовки молодых педагогов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«пришел молодой педагог, математик. Он не владеет методикой, он совершенно этого не знает. Но оказывается, за 15 тысяч и в классе работать, нужно готовиться к урокам, и нужно тетради проверять, и нужно аттестацию проходить» (директор школы)</a:t>
                      </a:r>
                    </a:p>
                    <a:p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«но опять-таки, молодой педагог пришел, но мы же должны подумать о том, что русский язык и математика – это же должны быть результаты ЕГЭ, и они должны быть достаточно высокие» (руководитель муниципального органа управления образования). 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7130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Сельская школа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продолжает оставаться не привлекательным</a:t>
                      </a:r>
                      <a:r>
                        <a:rPr lang="ru-RU" sz="1400" b="1" baseline="0" dirty="0" smtClean="0"/>
                        <a:t> рабочим местом для молодых педагогов</a:t>
                      </a:r>
                      <a:endParaRPr lang="ru-RU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«Если у меня раньше целый талмуд был кандидатов на замещение должности, то в последнее время у меня нет кандидатов на замещение должности. Вот следующий учитель пойдет на пенсию на будущий год, учитель математики. И мне очень трудно будет найти ему замену» (директор сельской школы)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«Последних троих педагогов я находила, ездила на распределение, потому что мне эти учителя нужны были»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(директор сельской школы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3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4294967295"/>
          </p:nvPr>
        </p:nvSpPr>
        <p:spPr bwMode="auto">
          <a:xfrm>
            <a:off x="11617325" y="6492875"/>
            <a:ext cx="574675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15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338665" y="255918"/>
            <a:ext cx="113919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2000" b="1" dirty="0" smtClean="0">
                <a:latin typeface="Myriad Pro" pitchFamily="34" charset="0"/>
              </a:rPr>
              <a:t>4) Удовлетворены ли  педагоги заработной платой и подходами к ее формированию? </a:t>
            </a:r>
            <a:endParaRPr lang="uk-UA" sz="2000" b="1" dirty="0">
              <a:latin typeface="Myriad Pro" pitchFamily="34" charset="0"/>
            </a:endParaRPr>
          </a:p>
        </p:txBody>
      </p:sp>
      <p:graphicFrame>
        <p:nvGraphicFramePr>
          <p:cNvPr id="2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642183"/>
              </p:ext>
            </p:extLst>
          </p:nvPr>
        </p:nvGraphicFramePr>
        <p:xfrm>
          <a:off x="624418" y="1064526"/>
          <a:ext cx="5410197" cy="378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19904" y="5219283"/>
            <a:ext cx="8437998" cy="68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7000"/>
              </a:lnSpc>
            </a:pPr>
            <a:r>
              <a:rPr lang="ru-RU" altLang="uk-UA" sz="1200" b="1" dirty="0" smtClean="0">
                <a:latin typeface="+mn-lt"/>
                <a:cs typeface="Times New Roman" panose="02020603050405020304" pitchFamily="18" charset="0"/>
              </a:rPr>
              <a:t>Рис. 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Доля учителей, которые считают школу, </a:t>
            </a:r>
            <a:r>
              <a:rPr lang="ru-RU" altLang="uk-UA" sz="1200" dirty="0" smtClean="0">
                <a:latin typeface="+mn-lt"/>
                <a:cs typeface="Times New Roman" panose="02020603050405020304" pitchFamily="18" charset="0"/>
              </a:rPr>
              <a:t> в 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которой они работают, конкурентоспособной </a:t>
            </a:r>
            <a:endParaRPr lang="ru-RU" altLang="uk-UA" sz="1200" dirty="0" smtClean="0"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altLang="uk-UA" sz="12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уровню заработной платы на рынке региона </a:t>
            </a:r>
            <a:r>
              <a:rPr lang="ru-RU" altLang="uk-UA" sz="12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сравнению с организациями в других </a:t>
            </a:r>
            <a:r>
              <a:rPr lang="ru-RU" altLang="uk-UA" sz="1200" dirty="0" smtClean="0">
                <a:latin typeface="+mn-lt"/>
                <a:cs typeface="Times New Roman" panose="02020603050405020304" pitchFamily="18" charset="0"/>
              </a:rPr>
              <a:t>сферах, 2006-2014 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гг. (в процентах от численности </a:t>
            </a:r>
            <a:r>
              <a:rPr lang="ru-RU" altLang="uk-UA" sz="1200" dirty="0" smtClean="0">
                <a:latin typeface="+mn-lt"/>
                <a:cs typeface="Times New Roman" panose="02020603050405020304" pitchFamily="18" charset="0"/>
              </a:rPr>
              <a:t>опрошенных</a:t>
            </a:r>
            <a:r>
              <a:rPr lang="ru-RU" altLang="uk-UA" sz="1200" dirty="0">
                <a:latin typeface="+mn-lt"/>
                <a:cs typeface="Times New Roman" panose="02020603050405020304" pitchFamily="18" charset="0"/>
              </a:rPr>
              <a:t>).</a:t>
            </a:r>
            <a:endParaRPr lang="ru-RU" altLang="uk-UA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507168" y="1638902"/>
            <a:ext cx="5223397" cy="1595617"/>
            <a:chOff x="563563" y="1558379"/>
            <a:chExt cx="3917548" cy="99213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563563" y="1558379"/>
              <a:ext cx="3917548" cy="992130"/>
            </a:xfrm>
            <a:prstGeom prst="roundRect">
              <a:avLst>
                <a:gd name="adj" fmla="val 7357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740064" y="1558379"/>
              <a:ext cx="3623099" cy="861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ru-RU" sz="1400" i="1" dirty="0" smtClean="0"/>
                <a:t>Увеличение доли </a:t>
              </a:r>
              <a:r>
                <a:rPr lang="ru-RU" sz="1400" i="1" dirty="0"/>
                <a:t>учителей, которые считают школу, в которой они работают, конкурентоспособной по уровню заработной платы на рынке региона по сравнению с организациями в других сферах, 2006-2014 гг.</a:t>
              </a:r>
            </a:p>
            <a:p>
              <a:r>
                <a:rPr lang="ru-RU" sz="1400" i="1" dirty="0"/>
                <a:t> (в процентах от численности опрошенных).</a:t>
              </a:r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5478099" y="2694448"/>
            <a:ext cx="56444" cy="821267"/>
          </a:xfrm>
          <a:prstGeom prst="line">
            <a:avLst/>
          </a:prstGeom>
          <a:ln w="22225">
            <a:solidFill>
              <a:srgbClr val="004B9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5145291" y="2152113"/>
            <a:ext cx="665616" cy="1527318"/>
          </a:xfrm>
          <a:prstGeom prst="roundRect">
            <a:avLst/>
          </a:pr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92" y="241111"/>
            <a:ext cx="11361765" cy="67328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Myriad Pro" pitchFamily="34" charset="0"/>
              </a:rPr>
              <a:t>4) Удовлетворены </a:t>
            </a:r>
            <a:r>
              <a:rPr lang="ru-RU" sz="2200" b="1" dirty="0">
                <a:solidFill>
                  <a:schemeClr val="tx1"/>
                </a:solidFill>
                <a:latin typeface="Myriad Pro" pitchFamily="34" charset="0"/>
              </a:rPr>
              <a:t>ли педагоги заработной платой и подходами к ее </a:t>
            </a:r>
            <a:r>
              <a:rPr lang="ru-RU" sz="2200" b="1" dirty="0" smtClean="0">
                <a:solidFill>
                  <a:schemeClr val="tx1"/>
                </a:solidFill>
                <a:latin typeface="Myriad Pro" pitchFamily="34" charset="0"/>
              </a:rPr>
              <a:t>формированию</a:t>
            </a:r>
            <a:r>
              <a:rPr lang="ru-RU" sz="2700" b="1" dirty="0" smtClean="0">
                <a:solidFill>
                  <a:schemeClr val="tx1"/>
                </a:solidFill>
                <a:latin typeface="Myriad Pro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Myriad Pro" pitchFamily="34" charset="0"/>
              </a:rPr>
            </a:br>
            <a:r>
              <a:rPr lang="ru-RU" sz="2700" b="1" dirty="0">
                <a:solidFill>
                  <a:schemeClr val="tx1"/>
                </a:solidFill>
                <a:latin typeface="Myriad Pro" pitchFamily="34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Myriad Pro" pitchFamily="34" charset="0"/>
              </a:rPr>
            </a:br>
            <a:r>
              <a:rPr lang="uk-UA" b="1" dirty="0">
                <a:solidFill>
                  <a:schemeClr val="tx1"/>
                </a:solidFill>
                <a:latin typeface="Myriad Pro" pitchFamily="34" charset="0"/>
              </a:rPr>
              <a:t/>
            </a:r>
            <a:br>
              <a:rPr lang="uk-UA" b="1" dirty="0">
                <a:solidFill>
                  <a:schemeClr val="tx1"/>
                </a:solidFill>
                <a:latin typeface="Myriad Pro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54841" y="1248477"/>
            <a:ext cx="6318914" cy="4879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2200" b="1" u="sng" dirty="0" smtClean="0">
                <a:solidFill>
                  <a:schemeClr val="dk1"/>
                </a:solidFill>
              </a:rPr>
              <a:t>об </a:t>
            </a:r>
            <a:r>
              <a:rPr lang="ru-RU" sz="2200" b="1" u="sng" dirty="0">
                <a:solidFill>
                  <a:schemeClr val="dk1"/>
                </a:solidFill>
              </a:rPr>
              <a:t>уровне заработной платы  отзываются в терминах «нормальная», на «приемлемом уровне</a:t>
            </a:r>
            <a:r>
              <a:rPr lang="ru-RU" sz="2200" b="1" u="sng" dirty="0" smtClean="0">
                <a:solidFill>
                  <a:schemeClr val="dk1"/>
                </a:solidFill>
              </a:rPr>
              <a:t>»</a:t>
            </a:r>
          </a:p>
          <a:p>
            <a:pPr lvl="1"/>
            <a:endParaRPr lang="ru-RU" sz="2200" b="1" u="sng" dirty="0">
              <a:solidFill>
                <a:schemeClr val="dk1"/>
              </a:solidFill>
            </a:endParaRPr>
          </a:p>
          <a:p>
            <a:pPr lvl="1"/>
            <a:endParaRPr lang="ru-RU" sz="2200" b="1" u="sng" dirty="0" smtClean="0">
              <a:solidFill>
                <a:schemeClr val="dk1"/>
              </a:solidFill>
            </a:endParaRPr>
          </a:p>
          <a:p>
            <a:pPr marL="457200" lvl="1" indent="0">
              <a:buNone/>
            </a:pPr>
            <a:endParaRPr lang="ru-RU" sz="2200" b="1" u="sng" dirty="0" smtClean="0">
              <a:solidFill>
                <a:schemeClr val="dk1"/>
              </a:solidFill>
            </a:endParaRPr>
          </a:p>
          <a:p>
            <a:pPr lvl="1"/>
            <a:r>
              <a:rPr lang="ru-RU" sz="2200" b="1" u="sng" dirty="0">
                <a:solidFill>
                  <a:schemeClr val="dk1"/>
                </a:solidFill>
              </a:rPr>
              <a:t>п</a:t>
            </a:r>
            <a:r>
              <a:rPr lang="ru-RU" sz="2200" b="1" u="sng" dirty="0" smtClean="0">
                <a:solidFill>
                  <a:schemeClr val="dk1"/>
                </a:solidFill>
              </a:rPr>
              <a:t>едагоги привыкли к наличию стимулирующих выплат</a:t>
            </a:r>
          </a:p>
          <a:p>
            <a:pPr lvl="1"/>
            <a:endParaRPr lang="ru-RU" sz="2200" b="1" u="sng" dirty="0">
              <a:solidFill>
                <a:schemeClr val="dk1"/>
              </a:solidFill>
            </a:endParaRPr>
          </a:p>
          <a:p>
            <a:pPr lvl="1"/>
            <a:endParaRPr lang="ru-RU" sz="2200" b="1" u="sng" dirty="0" smtClean="0">
              <a:solidFill>
                <a:schemeClr val="dk1"/>
              </a:solidFill>
            </a:endParaRPr>
          </a:p>
          <a:p>
            <a:pPr lvl="1"/>
            <a:endParaRPr lang="ru-RU" sz="2200" b="1" u="sng" dirty="0">
              <a:solidFill>
                <a:schemeClr val="dk1"/>
              </a:solidFill>
            </a:endParaRPr>
          </a:p>
          <a:p>
            <a:pPr lvl="1"/>
            <a:endParaRPr lang="ru-RU" sz="2200" b="1" u="sng" dirty="0" smtClean="0">
              <a:solidFill>
                <a:schemeClr val="dk1"/>
              </a:solidFill>
            </a:endParaRPr>
          </a:p>
          <a:p>
            <a:pPr lvl="1"/>
            <a:r>
              <a:rPr lang="ru-RU" sz="2200" b="1" u="sng" dirty="0" smtClean="0">
                <a:solidFill>
                  <a:schemeClr val="dk1"/>
                </a:solidFill>
              </a:rPr>
              <a:t>  </a:t>
            </a:r>
            <a:r>
              <a:rPr lang="ru-RU" sz="2200" b="1" u="sng" dirty="0">
                <a:solidFill>
                  <a:schemeClr val="dk1"/>
                </a:solidFill>
              </a:rPr>
              <a:t>повысилась прозрачность трудовых взаимоотношений и распределения стимулирующих выплат</a:t>
            </a:r>
          </a:p>
          <a:p>
            <a:pPr lvl="1"/>
            <a:endParaRPr lang="ru-RU" sz="1800" b="1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92120" y="914400"/>
            <a:ext cx="4804004" cy="571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7267429" y="1248478"/>
            <a:ext cx="4053385" cy="50167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i="1" dirty="0"/>
              <a:t>«Она достаточно приличная, а иногда стимулирующие, извините, педагоги получают практически вторую зарплату» (учитель школы</a:t>
            </a:r>
            <a:r>
              <a:rPr lang="ru-RU" sz="1600" i="1" dirty="0" smtClean="0"/>
              <a:t>)</a:t>
            </a:r>
          </a:p>
          <a:p>
            <a:pPr algn="just"/>
            <a:endParaRPr lang="ru-RU" sz="1600" i="1" dirty="0"/>
          </a:p>
          <a:p>
            <a:pPr algn="just"/>
            <a:r>
              <a:rPr lang="ru-RU" sz="1600" i="1" dirty="0"/>
              <a:t>«хотим зарабатывать деньги, хотим иметь хорошую зарплату, значит давайте работать еще дополнительно. Зарабатывать какие-то гранты, бонусы, критерии, естественно это все ляжет к нам в карман» (учитель школы</a:t>
            </a:r>
            <a:r>
              <a:rPr lang="ru-RU" sz="1600" i="1" dirty="0" smtClean="0"/>
              <a:t>)</a:t>
            </a:r>
          </a:p>
          <a:p>
            <a:pPr algn="just"/>
            <a:endParaRPr lang="ru-RU" sz="1600" i="1" dirty="0"/>
          </a:p>
          <a:p>
            <a:pPr algn="just"/>
            <a:endParaRPr lang="ru-RU" sz="1600" i="1" dirty="0" smtClean="0"/>
          </a:p>
          <a:p>
            <a:pPr algn="just"/>
            <a:r>
              <a:rPr lang="ru-RU" sz="1600" i="1" dirty="0" smtClean="0"/>
              <a:t>«</a:t>
            </a:r>
            <a:r>
              <a:rPr lang="ru-RU" sz="1600" i="1" dirty="0"/>
              <a:t>эффективный контракт вот этим и хорош, что я точно знаю, какую сумму денег я буду получать» (учитель школы</a:t>
            </a:r>
            <a:r>
              <a:rPr lang="ru-RU" sz="1600" i="1" dirty="0" smtClean="0"/>
              <a:t>) </a:t>
            </a:r>
          </a:p>
          <a:p>
            <a:pPr algn="just"/>
            <a:endParaRPr lang="ru-RU" sz="1600" i="1" dirty="0"/>
          </a:p>
          <a:p>
            <a:pPr algn="just"/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775054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59" y="186519"/>
            <a:ext cx="11668837" cy="68693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Myriad Pro" pitchFamily="34" charset="0"/>
              </a:rPr>
              <a:t>4) Удовлетворены </a:t>
            </a:r>
            <a:r>
              <a:rPr lang="ru-RU" sz="2000" b="1" dirty="0">
                <a:solidFill>
                  <a:schemeClr val="tx1"/>
                </a:solidFill>
                <a:latin typeface="Myriad Pro" pitchFamily="34" charset="0"/>
              </a:rPr>
              <a:t>ли педагоги заработной платой и подходами к ее </a:t>
            </a:r>
            <a:r>
              <a:rPr lang="ru-RU" sz="2000" b="1" dirty="0" smtClean="0">
                <a:solidFill>
                  <a:schemeClr val="tx1"/>
                </a:solidFill>
                <a:latin typeface="Myriad Pro" pitchFamily="34" charset="0"/>
              </a:rPr>
              <a:t>формированию?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3773" y="925679"/>
            <a:ext cx="4285397" cy="52605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900" b="1" u="sng" dirty="0" smtClean="0">
                <a:solidFill>
                  <a:schemeClr val="dk1"/>
                </a:solidFill>
              </a:rPr>
              <a:t>Оценивают в </a:t>
            </a:r>
            <a:r>
              <a:rPr lang="ru-RU" sz="1900" b="1" u="sng" dirty="0">
                <a:solidFill>
                  <a:schemeClr val="dk1"/>
                </a:solidFill>
              </a:rPr>
              <a:t>терминах несправедливости  некоторые новые подходы к формированию заработной платы</a:t>
            </a: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 smtClean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r>
              <a:rPr lang="ru-RU" sz="1900" b="1" u="sng" dirty="0" smtClean="0">
                <a:solidFill>
                  <a:schemeClr val="tx1"/>
                </a:solidFill>
              </a:rPr>
              <a:t>негативно </a:t>
            </a:r>
            <a:r>
              <a:rPr lang="ru-RU" sz="1900" b="1" u="sng" dirty="0">
                <a:solidFill>
                  <a:schemeClr val="tx1"/>
                </a:solidFill>
              </a:rPr>
              <a:t>воспринимают снижение объема стимулирующих выплат </a:t>
            </a:r>
            <a:endParaRPr lang="ru-RU" sz="1900" b="1" u="sng" dirty="0" smtClean="0">
              <a:solidFill>
                <a:schemeClr val="tx1"/>
              </a:solidFill>
            </a:endParaRPr>
          </a:p>
          <a:p>
            <a:pPr lvl="1"/>
            <a:endParaRPr lang="ru-RU" sz="1900" b="1" u="sng" dirty="0">
              <a:solidFill>
                <a:schemeClr val="tx1"/>
              </a:solidFill>
            </a:endParaRPr>
          </a:p>
          <a:p>
            <a:pPr lvl="1"/>
            <a:endParaRPr lang="ru-RU" sz="1900" b="1" u="sng" dirty="0" smtClean="0">
              <a:solidFill>
                <a:schemeClr val="tx1"/>
              </a:solidFill>
            </a:endParaRPr>
          </a:p>
          <a:p>
            <a:pPr lvl="1"/>
            <a:endParaRPr lang="ru-RU" sz="1900" b="1" u="sng" dirty="0" smtClean="0">
              <a:solidFill>
                <a:schemeClr val="tx1"/>
              </a:solidFill>
            </a:endParaRPr>
          </a:p>
          <a:p>
            <a:pPr lvl="1"/>
            <a:endParaRPr lang="ru-RU" sz="1900" b="1" u="sng" dirty="0">
              <a:solidFill>
                <a:schemeClr val="tx1"/>
              </a:solidFill>
            </a:endParaRPr>
          </a:p>
          <a:p>
            <a:pPr lvl="1"/>
            <a:r>
              <a:rPr lang="ru-RU" sz="1900" b="1" u="sng" dirty="0" smtClean="0">
                <a:solidFill>
                  <a:schemeClr val="dk1"/>
                </a:solidFill>
              </a:rPr>
              <a:t>ощущают </a:t>
            </a:r>
            <a:r>
              <a:rPr lang="ru-RU" sz="1900" b="1" u="sng" dirty="0">
                <a:solidFill>
                  <a:schemeClr val="dk1"/>
                </a:solidFill>
              </a:rPr>
              <a:t>на себе дифференциацию финансовых </a:t>
            </a:r>
            <a:r>
              <a:rPr lang="ru-RU" sz="1900" b="1" u="sng" dirty="0" smtClean="0">
                <a:solidFill>
                  <a:schemeClr val="dk1"/>
                </a:solidFill>
              </a:rPr>
              <a:t>условий</a:t>
            </a: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 smtClean="0">
              <a:solidFill>
                <a:schemeClr val="dk1"/>
              </a:solidFill>
            </a:endParaRPr>
          </a:p>
          <a:p>
            <a:pPr lvl="1"/>
            <a:endParaRPr lang="ru-RU" sz="1900" u="sng" dirty="0"/>
          </a:p>
          <a:p>
            <a:pPr lvl="1"/>
            <a:endParaRPr lang="ru-RU" sz="1800" b="1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9170" y="914400"/>
            <a:ext cx="7465327" cy="5827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4640240" y="1084705"/>
            <a:ext cx="7274258" cy="57554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tx1"/>
                </a:solidFill>
              </a:rPr>
              <a:t>«многие учителя, которые отработали 20 лет и более, набрались опыта, и те, кто получил первую категорию, отработав 1-2 года, получают одинаковую заработную плату» (педагог лицея)</a:t>
            </a:r>
          </a:p>
          <a:p>
            <a:pPr>
              <a:defRPr/>
            </a:pPr>
            <a:endParaRPr lang="ru-RU" sz="1600" i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r>
              <a:rPr lang="ru-RU" sz="1600" i="1" dirty="0" smtClean="0"/>
              <a:t>«</a:t>
            </a:r>
            <a:r>
              <a:rPr lang="ru-RU" sz="1600" i="1" dirty="0"/>
              <a:t>если стимулирующий фонд, он копеечный, то, как его будут делить» (учитель школы)</a:t>
            </a:r>
          </a:p>
          <a:p>
            <a:pPr>
              <a:defRPr/>
            </a:pPr>
            <a:endParaRPr lang="ru-RU" sz="1600" i="1" dirty="0"/>
          </a:p>
          <a:p>
            <a:pPr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«</a:t>
            </a:r>
            <a:r>
              <a:rPr lang="ru-RU" sz="1600" i="1" dirty="0">
                <a:solidFill>
                  <a:schemeClr val="tx1"/>
                </a:solidFill>
              </a:rPr>
              <a:t>весь коллектив начал очень интенсивно работать, и каждый заработал себе определенное количество баллов. А сумма то осталась та же. Получается, что мы за свою работу также получим меньше стимулирующих, хотя работаем больше и интенсивней» (учитель школы)</a:t>
            </a:r>
          </a:p>
          <a:p>
            <a:pPr>
              <a:defRPr/>
            </a:pPr>
            <a:endParaRPr lang="ru-RU" sz="1600" i="1" dirty="0">
              <a:solidFill>
                <a:schemeClr val="tx1"/>
              </a:solidFill>
            </a:endParaRPr>
          </a:p>
          <a:p>
            <a:pPr defTabSz="457200">
              <a:defRPr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defTabSz="457200">
              <a:defRPr/>
            </a:pPr>
            <a:r>
              <a:rPr lang="ru-RU" sz="1600" i="1" dirty="0" smtClean="0"/>
              <a:t>«</a:t>
            </a:r>
            <a:r>
              <a:rPr lang="ru-RU" sz="1600" i="1" dirty="0"/>
              <a:t>Если в гимназии и лицее одно финансирование, то основная школа, извините, особо не разбежишься. Какие тут проекты, какое тут что? Даже если землю рыть, если их нет» (учитель школы</a:t>
            </a:r>
            <a:r>
              <a:rPr lang="ru-RU" sz="1600" i="1" dirty="0" smtClean="0"/>
              <a:t>)</a:t>
            </a:r>
            <a:endParaRPr lang="ru-RU" sz="1600" i="1" dirty="0"/>
          </a:p>
          <a:p>
            <a:pPr defTabSz="457200">
              <a:defRPr/>
            </a:pPr>
            <a:endParaRPr lang="ru-RU" sz="1600" i="1" dirty="0"/>
          </a:p>
          <a:p>
            <a:pPr defTabSz="457200">
              <a:defRPr/>
            </a:pPr>
            <a:r>
              <a:rPr lang="ru-RU" sz="1600" i="1" dirty="0"/>
              <a:t>«Почему один уровень высшего образования…… но в Москве он получит вот такие деньги, а вот здесь вот такие деньги» (учитель школы)  </a:t>
            </a:r>
            <a:endParaRPr lang="ru-RU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11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412" y="1143000"/>
            <a:ext cx="10688658" cy="4898363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dk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- Руководители </a:t>
            </a:r>
            <a:r>
              <a:rPr lang="ru-RU" sz="1800" b="1" dirty="0">
                <a:solidFill>
                  <a:schemeClr val="tx1"/>
                </a:solidFill>
              </a:rPr>
              <a:t>восприняли эффективный контракт как удобный инструмент </a:t>
            </a:r>
            <a:r>
              <a:rPr lang="ru-RU" sz="1800" b="1" dirty="0" smtClean="0">
                <a:solidFill>
                  <a:schemeClr val="tx1"/>
                </a:solidFill>
              </a:rPr>
              <a:t>управления, который может обеспечить ориентированность на достижение цели. </a:t>
            </a:r>
            <a:r>
              <a:rPr lang="ru-RU" sz="1800" b="1" dirty="0"/>
              <a:t>Руководителям стало легче управлять подчиненными и появилась возможность воздействовать на них через установление показателей эффективности и возложение на подчиненного ответственности за их </a:t>
            </a:r>
            <a:r>
              <a:rPr lang="ru-RU" sz="1800" b="1" dirty="0" smtClean="0"/>
              <a:t>исполнение:</a:t>
            </a:r>
            <a:endParaRPr lang="ru-RU" sz="18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i="1" dirty="0" smtClean="0"/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i="1" dirty="0"/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i="1" dirty="0" smtClean="0"/>
              <a:t>- «</a:t>
            </a:r>
            <a:r>
              <a:rPr lang="ru-RU" i="1" dirty="0"/>
              <a:t>в качестве управления  мне стало легче, мне проще найти людей» (директор школы</a:t>
            </a:r>
            <a:r>
              <a:rPr lang="ru-RU" i="1" dirty="0" smtClean="0"/>
              <a:t>)</a:t>
            </a:r>
            <a:endParaRPr lang="ru-RU" dirty="0"/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i="1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i="1" dirty="0" smtClean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i="1" dirty="0" smtClean="0">
                <a:solidFill>
                  <a:schemeClr val="dk1"/>
                </a:solidFill>
              </a:rPr>
              <a:t>- «</a:t>
            </a:r>
            <a:r>
              <a:rPr lang="ru-RU" i="1" dirty="0">
                <a:solidFill>
                  <a:schemeClr val="dk1"/>
                </a:solidFill>
              </a:rPr>
              <a:t>руководители, в общем, довольны, что появилась такая система, что могут педагогов контролировать больше, жестче, и что педагоги теперь в определенных рамках </a:t>
            </a:r>
            <a:r>
              <a:rPr lang="ru-RU" i="1" dirty="0" smtClean="0">
                <a:solidFill>
                  <a:schemeClr val="dk1"/>
                </a:solidFill>
              </a:rPr>
              <a:t>» </a:t>
            </a:r>
            <a:r>
              <a:rPr lang="ru-RU" i="1" dirty="0">
                <a:solidFill>
                  <a:schemeClr val="dk1"/>
                </a:solidFill>
              </a:rPr>
              <a:t>(руководитель муниципального органа управления образованием</a:t>
            </a:r>
            <a:r>
              <a:rPr lang="ru-RU" i="1" dirty="0" smtClean="0">
                <a:solidFill>
                  <a:schemeClr val="dk1"/>
                </a:solidFill>
              </a:rPr>
              <a:t>)</a:t>
            </a:r>
            <a:endParaRPr lang="ru-RU" i="1" dirty="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i="1" dirty="0">
              <a:solidFill>
                <a:schemeClr val="dk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0986" y="228601"/>
            <a:ext cx="11187953" cy="914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6515" y="266537"/>
            <a:ext cx="103273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Myriad Pro"/>
              </a:rPr>
              <a:t>5) Повысилась </a:t>
            </a:r>
            <a:r>
              <a:rPr lang="ru-RU" sz="2000" b="1" dirty="0">
                <a:latin typeface="Myriad Pro"/>
              </a:rPr>
              <a:t>ли эффективность управления педагогическим коллективом? </a:t>
            </a:r>
            <a:endParaRPr lang="ru-RU" sz="2000" dirty="0">
              <a:latin typeface="Myriad Pr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3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2" y="163773"/>
            <a:ext cx="11764370" cy="6960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latin typeface="Myriad Pro"/>
              </a:rPr>
              <a:t>6) Как </a:t>
            </a:r>
            <a:r>
              <a:rPr lang="ru-RU" sz="2000" b="1" dirty="0">
                <a:solidFill>
                  <a:prstClr val="black"/>
                </a:solidFill>
                <a:latin typeface="Myriad Pro"/>
              </a:rPr>
              <a:t>повлиял эффективный контракт на изменение образовательного процесса? </a:t>
            </a:r>
            <a:r>
              <a:rPr lang="ru-RU" sz="2200" dirty="0">
                <a:latin typeface="Myriad Pro"/>
              </a:rPr>
              <a:t/>
            </a:r>
            <a:br>
              <a:rPr lang="ru-RU" sz="2200" dirty="0">
                <a:latin typeface="Myriad Pro"/>
              </a:rPr>
            </a:br>
            <a:endParaRPr lang="ru-RU" sz="2200" dirty="0"/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0" y="1951630"/>
            <a:ext cx="4326340" cy="2998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900" b="1" u="sng" dirty="0" smtClean="0">
                <a:solidFill>
                  <a:schemeClr val="dk1"/>
                </a:solidFill>
              </a:rPr>
              <a:t>Повышается активность педагогов</a:t>
            </a:r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 smtClean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800" b="1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158" y="1814758"/>
            <a:ext cx="7594288" cy="479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4346714" y="2096194"/>
            <a:ext cx="6997246" cy="450892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i="1" dirty="0">
                <a:solidFill>
                  <a:schemeClr val="tx1"/>
                </a:solidFill>
              </a:rPr>
              <a:t>«победителей и призеров всероссийских олимпиад районного и областного уровня стало намного больше, увеличилось число участников интернет-олимпиад различных, различных конкурсов» (директор школы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endParaRPr lang="ru-RU" sz="1600" i="1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r>
              <a:rPr lang="ru-RU" sz="1600" i="1" dirty="0"/>
              <a:t>больше интереса проявляют…Не знаю как, без детей – вышла, поработала и получила. На утренниках, они знаете как у нас на роли просятся играть. По сценарию там, кто Бабка </a:t>
            </a:r>
            <a:r>
              <a:rPr lang="ru-RU" sz="1600" i="1" dirty="0" err="1"/>
              <a:t>Ежка</a:t>
            </a:r>
            <a:r>
              <a:rPr lang="ru-RU" sz="1600" i="1" dirty="0"/>
              <a:t>, кто как. Все это стимулируется». (заведующая детским садом</a:t>
            </a:r>
            <a:r>
              <a:rPr lang="ru-RU" sz="1600" i="1" dirty="0" smtClean="0"/>
              <a:t>)</a:t>
            </a:r>
          </a:p>
          <a:p>
            <a:endParaRPr lang="ru-RU" sz="1600" i="1" dirty="0"/>
          </a:p>
          <a:p>
            <a:endParaRPr lang="ru-RU" sz="1600" i="1" dirty="0"/>
          </a:p>
          <a:p>
            <a:endParaRPr lang="ru-RU" sz="1600" dirty="0"/>
          </a:p>
          <a:p>
            <a:r>
              <a:rPr lang="ru-RU" sz="1600" i="1" dirty="0"/>
              <a:t>«именно в плане внеклассной работы эффективный контракт дает много дивидендов. Мы тут вложили для учителя внеклассную чтобы стремился детей своих немножко стимулировать, научная, спортивная, какая-то другая работа» (директор школы</a:t>
            </a:r>
            <a:r>
              <a:rPr lang="ru-RU" sz="1600" i="1" dirty="0" smtClean="0"/>
              <a:t>)</a:t>
            </a:r>
          </a:p>
          <a:p>
            <a:endParaRPr lang="ru-RU" sz="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8979" y="491319"/>
            <a:ext cx="66055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Любые </a:t>
            </a:r>
            <a:r>
              <a:rPr lang="ru-RU" sz="1600" dirty="0"/>
              <a:t>реформы в сфере образования должны быть, </a:t>
            </a:r>
          </a:p>
          <a:p>
            <a:pPr algn="r"/>
            <a:r>
              <a:rPr lang="ru-RU" sz="1600" dirty="0"/>
              <a:t>в конечном счете, направлены на улучшение </a:t>
            </a:r>
          </a:p>
          <a:p>
            <a:pPr algn="r"/>
            <a:r>
              <a:rPr lang="ru-RU" sz="1600" dirty="0"/>
              <a:t>образовательного процесса и работы учителя с учащимися</a:t>
            </a:r>
          </a:p>
          <a:p>
            <a:pPr algn="r"/>
            <a:r>
              <a:rPr lang="ru-RU" sz="1600" dirty="0" err="1"/>
              <a:t>М.Фуллан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069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687065"/>
            <a:ext cx="11214846" cy="7069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ЭФФЕКТИВНЫЙ КОНТРАКТ: </a:t>
            </a:r>
            <a:r>
              <a:rPr lang="ru-RU" sz="2800" b="1" dirty="0">
                <a:solidFill>
                  <a:schemeClr val="tx1"/>
                </a:solidFill>
              </a:rPr>
              <a:t>ПЕРВЫЕ РЕЗУЛЬТАТЫ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624" y="1688497"/>
            <a:ext cx="9764058" cy="34163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 Удалось </a:t>
            </a:r>
            <a:r>
              <a:rPr lang="ru-RU" dirty="0">
                <a:solidFill>
                  <a:schemeClr val="tx1"/>
                </a:solidFill>
              </a:rPr>
              <a:t>ли </a:t>
            </a:r>
            <a:r>
              <a:rPr lang="ru-RU" dirty="0" smtClean="0">
                <a:solidFill>
                  <a:schemeClr val="tx1"/>
                </a:solidFill>
              </a:rPr>
              <a:t>субъектам </a:t>
            </a:r>
            <a:r>
              <a:rPr lang="ru-RU" dirty="0">
                <a:solidFill>
                  <a:schemeClr val="tx1"/>
                </a:solidFill>
              </a:rPr>
              <a:t>РФ </a:t>
            </a:r>
            <a:r>
              <a:rPr lang="ru-RU" b="1" dirty="0">
                <a:solidFill>
                  <a:schemeClr val="tx1"/>
                </a:solidFill>
              </a:rPr>
              <a:t>довести уровень заработной платы </a:t>
            </a:r>
            <a:r>
              <a:rPr lang="ru-RU" dirty="0">
                <a:solidFill>
                  <a:schemeClr val="tx1"/>
                </a:solidFill>
              </a:rPr>
              <a:t>педагогов </a:t>
            </a:r>
            <a:r>
              <a:rPr lang="ru-RU" dirty="0" smtClean="0">
                <a:solidFill>
                  <a:schemeClr val="tx1"/>
                </a:solidFill>
              </a:rPr>
              <a:t>школ </a:t>
            </a:r>
            <a:r>
              <a:rPr lang="ru-RU" dirty="0">
                <a:solidFill>
                  <a:schemeClr val="tx1"/>
                </a:solidFill>
              </a:rPr>
              <a:t>до целевого значения? </a:t>
            </a:r>
            <a:r>
              <a:rPr lang="ru-RU" dirty="0" smtClean="0">
                <a:solidFill>
                  <a:schemeClr val="tx1"/>
                </a:solidFill>
              </a:rPr>
              <a:t>За счет каких механизмов?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2) Переведены </a:t>
            </a:r>
            <a:r>
              <a:rPr lang="ru-RU" b="1" dirty="0">
                <a:solidFill>
                  <a:schemeClr val="tx1"/>
                </a:solidFill>
              </a:rPr>
              <a:t>ли</a:t>
            </a:r>
            <a:r>
              <a:rPr lang="ru-RU" dirty="0">
                <a:solidFill>
                  <a:schemeClr val="tx1"/>
                </a:solidFill>
              </a:rPr>
              <a:t> работники </a:t>
            </a:r>
            <a:r>
              <a:rPr lang="ru-RU" dirty="0" smtClean="0">
                <a:solidFill>
                  <a:schemeClr val="tx1"/>
                </a:solidFill>
              </a:rPr>
              <a:t>школ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b="1" dirty="0">
                <a:solidFill>
                  <a:schemeClr val="tx1"/>
                </a:solidFill>
              </a:rPr>
              <a:t>эффективный контракт</a:t>
            </a:r>
            <a:r>
              <a:rPr lang="ru-RU" dirty="0">
                <a:solidFill>
                  <a:schemeClr val="tx1"/>
                </a:solidFill>
              </a:rPr>
              <a:t>?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3) Как изменилось </a:t>
            </a:r>
            <a:r>
              <a:rPr lang="ru-RU" b="1" dirty="0" smtClean="0">
                <a:solidFill>
                  <a:schemeClr val="tx1"/>
                </a:solidFill>
              </a:rPr>
              <a:t>качество </a:t>
            </a:r>
            <a:r>
              <a:rPr lang="ru-RU" b="1" dirty="0">
                <a:solidFill>
                  <a:schemeClr val="tx1"/>
                </a:solidFill>
              </a:rPr>
              <a:t>кадрового состава </a:t>
            </a:r>
            <a:r>
              <a:rPr lang="ru-RU" dirty="0">
                <a:solidFill>
                  <a:schemeClr val="tx1"/>
                </a:solidFill>
              </a:rPr>
              <a:t>образовательных организаций?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4) Удовлетворены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ли педагогические работники </a:t>
            </a:r>
            <a:r>
              <a:rPr lang="ru-RU" b="1" dirty="0">
                <a:solidFill>
                  <a:schemeClr val="tx1"/>
                </a:solidFill>
              </a:rPr>
              <a:t>заработной платой и подходами</a:t>
            </a:r>
            <a:r>
              <a:rPr lang="ru-RU" dirty="0">
                <a:solidFill>
                  <a:schemeClr val="tx1"/>
                </a:solidFill>
              </a:rPr>
              <a:t> к её формированию?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5) Повысилась </a:t>
            </a:r>
            <a:r>
              <a:rPr lang="ru-RU" dirty="0">
                <a:solidFill>
                  <a:schemeClr val="tx1"/>
                </a:solidFill>
              </a:rPr>
              <a:t>ли </a:t>
            </a:r>
            <a:r>
              <a:rPr lang="ru-RU" b="1" dirty="0">
                <a:solidFill>
                  <a:schemeClr val="tx1"/>
                </a:solidFill>
              </a:rPr>
              <a:t>эффективность </a:t>
            </a:r>
            <a:r>
              <a:rPr lang="ru-RU" b="1" dirty="0" smtClean="0">
                <a:solidFill>
                  <a:schemeClr val="tx1"/>
                </a:solidFill>
              </a:rPr>
              <a:t>управления</a:t>
            </a:r>
            <a:r>
              <a:rPr lang="ru-RU" dirty="0" smtClean="0">
                <a:solidFill>
                  <a:schemeClr val="tx1"/>
                </a:solidFill>
              </a:rPr>
              <a:t> педагогическим коллективом?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6) Как </a:t>
            </a:r>
            <a:r>
              <a:rPr lang="ru-RU" b="1" dirty="0">
                <a:solidFill>
                  <a:schemeClr val="tx1"/>
                </a:solidFill>
              </a:rPr>
              <a:t>повлиял </a:t>
            </a:r>
            <a:r>
              <a:rPr lang="ru-RU" dirty="0">
                <a:solidFill>
                  <a:schemeClr val="tx1"/>
                </a:solidFill>
              </a:rPr>
              <a:t>эффективный контракт на </a:t>
            </a:r>
            <a:r>
              <a:rPr lang="ru-RU" b="1" dirty="0">
                <a:solidFill>
                  <a:schemeClr val="tx1"/>
                </a:solidFill>
              </a:rPr>
              <a:t>изменение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образовательного процесса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7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2" y="163773"/>
            <a:ext cx="11764370" cy="66874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Myriad Pro"/>
              </a:rPr>
              <a:t>6) Как </a:t>
            </a:r>
            <a:r>
              <a:rPr lang="ru-RU" sz="2200" b="1" dirty="0">
                <a:solidFill>
                  <a:prstClr val="black"/>
                </a:solidFill>
                <a:latin typeface="Myriad Pro"/>
              </a:rPr>
              <a:t>повлиял эффективный контракт на изменение образовательного процесса? </a:t>
            </a:r>
            <a:r>
              <a:rPr lang="ru-RU" sz="2200" dirty="0">
                <a:latin typeface="Myriad Pro"/>
              </a:rPr>
              <a:t/>
            </a:r>
            <a:br>
              <a:rPr lang="ru-RU" sz="2200" dirty="0">
                <a:latin typeface="Myriad Pro"/>
              </a:rPr>
            </a:br>
            <a:endParaRPr lang="ru-RU" sz="2200" dirty="0"/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313899" y="1419367"/>
            <a:ext cx="4326340" cy="4636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dk1"/>
                </a:solidFill>
              </a:rPr>
              <a:t>Повышается активность педагогов</a:t>
            </a:r>
          </a:p>
          <a:p>
            <a:pPr lvl="1"/>
            <a:endParaRPr lang="ru-RU" sz="1800" b="1" u="sng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dk1"/>
              </a:solidFill>
            </a:endParaRPr>
          </a:p>
          <a:p>
            <a:pPr marL="457200" lvl="1" indent="0">
              <a:buNone/>
            </a:pPr>
            <a:endParaRPr lang="ru-RU" sz="1800" b="1" u="sng" dirty="0" smtClean="0">
              <a:solidFill>
                <a:schemeClr val="dk1"/>
              </a:solidFill>
            </a:endParaRPr>
          </a:p>
          <a:p>
            <a:pPr lvl="1"/>
            <a:r>
              <a:rPr lang="ru-RU" sz="1800" b="1" u="sng" dirty="0">
                <a:solidFill>
                  <a:schemeClr val="tx1"/>
                </a:solidFill>
              </a:rPr>
              <a:t>педагоги не связывают эффективный контракт с изменениями в образовательном процессе</a:t>
            </a:r>
          </a:p>
          <a:p>
            <a:pPr marL="457200" lvl="1" indent="0">
              <a:buNone/>
            </a:pPr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 smtClean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800" b="1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5081" y="1091821"/>
            <a:ext cx="6919416" cy="565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5233917" y="1866585"/>
            <a:ext cx="6441744" cy="35394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chemeClr val="tx1"/>
                </a:solidFill>
              </a:rPr>
              <a:t>«я лично тоже понимаю, что система повышения заработной платы не скажется существенным образом на качестве образования» (директор школы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i="1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«</a:t>
            </a:r>
            <a:r>
              <a:rPr lang="ru-RU" sz="1600" i="1" dirty="0">
                <a:solidFill>
                  <a:schemeClr val="tx1"/>
                </a:solidFill>
              </a:rPr>
              <a:t>как я преподавала, так я и преподаю. И те же требования у меня…» (учитель школы)</a:t>
            </a: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«</a:t>
            </a:r>
            <a:r>
              <a:rPr lang="ru-RU" sz="1600" i="1" dirty="0">
                <a:solidFill>
                  <a:schemeClr val="tx1"/>
                </a:solidFill>
              </a:rPr>
              <a:t>это не сказалось на качестве образования. Дети от того, что учитель стал чуть больше получать, ну чуть больше при этом обязанности и т.д., но дети-то умнее не стали. Им лучше не стало от этого» (учитель школы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</a:p>
          <a:p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526189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2" y="163773"/>
            <a:ext cx="11764370" cy="80521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Myriad Pro"/>
              </a:rPr>
              <a:t>6) Как </a:t>
            </a:r>
            <a:r>
              <a:rPr lang="ru-RU" sz="2200" b="1" dirty="0">
                <a:solidFill>
                  <a:prstClr val="black"/>
                </a:solidFill>
                <a:latin typeface="Myriad Pro"/>
              </a:rPr>
              <a:t>повлиял эффективный контракт на изменение образовательного процесса? </a:t>
            </a:r>
            <a:r>
              <a:rPr lang="ru-RU" sz="2200" dirty="0">
                <a:latin typeface="Myriad Pro"/>
              </a:rPr>
              <a:t/>
            </a:r>
            <a:br>
              <a:rPr lang="ru-RU" sz="2200" dirty="0">
                <a:latin typeface="Myriad Pro"/>
              </a:rPr>
            </a:br>
            <a:r>
              <a:rPr lang="ru-RU" dirty="0" smtClean="0">
                <a:latin typeface="Myriad Pro"/>
              </a:rPr>
              <a:t/>
            </a:r>
            <a:br>
              <a:rPr lang="ru-RU" dirty="0" smtClean="0">
                <a:latin typeface="Myriad Pro"/>
              </a:rPr>
            </a:br>
            <a:r>
              <a:rPr lang="ru-RU" dirty="0">
                <a:latin typeface="Myriad Pro"/>
              </a:rPr>
              <a:t/>
            </a:r>
            <a:br>
              <a:rPr lang="ru-RU" dirty="0">
                <a:latin typeface="Myriad Pro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3667" y="968992"/>
            <a:ext cx="6919416" cy="5817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5172503" y="1341562"/>
            <a:ext cx="6441744" cy="47705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i="1" dirty="0"/>
              <a:t>«Структура урока совсем другая. По новым стандартам. Мы раньше должны были дать, а ребенок взять, то теперь мы должны его подтолкнуть. это все требования ФГОС» (директор школы</a:t>
            </a:r>
            <a:r>
              <a:rPr lang="ru-RU" sz="1600" i="1" dirty="0" smtClean="0"/>
              <a:t>)</a:t>
            </a:r>
            <a:endParaRPr lang="ru-RU" sz="1600" i="1" dirty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/>
          </a:p>
          <a:p>
            <a:pPr>
              <a:defRPr/>
            </a:pPr>
            <a:r>
              <a:rPr lang="ru-RU" sz="1600" i="1" dirty="0"/>
              <a:t>«..все вот эти вот нововведения, которые связаны с новыми стандартами, они расширили поле деятельности педагога, увеличили нагрузку, это не прихоть администрации. Методическая работа увеличилась» (учитель школы</a:t>
            </a:r>
            <a:r>
              <a:rPr lang="ru-RU" sz="1600" i="1" dirty="0" smtClean="0"/>
              <a:t>)</a:t>
            </a:r>
            <a:endParaRPr lang="ru-RU" sz="1600" i="1" dirty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/>
          </a:p>
          <a:p>
            <a:pPr>
              <a:defRPr/>
            </a:pPr>
            <a:r>
              <a:rPr lang="ru-RU" sz="1600" i="1" dirty="0"/>
              <a:t>«</a:t>
            </a:r>
            <a:r>
              <a:rPr lang="ru-RU" sz="1600" i="1" dirty="0" err="1"/>
              <a:t>ФГОСы</a:t>
            </a:r>
            <a:r>
              <a:rPr lang="ru-RU" sz="1600" i="1" dirty="0"/>
              <a:t> у нас сейчас с четвёртого класса. И я стараюсь с ними работать уже по-новому» (учитель школы</a:t>
            </a:r>
            <a:r>
              <a:rPr lang="ru-RU" sz="1600" i="1" dirty="0" smtClean="0"/>
              <a:t>)</a:t>
            </a:r>
          </a:p>
          <a:p>
            <a:pPr>
              <a:defRPr/>
            </a:pPr>
            <a:endParaRPr lang="ru-RU" sz="1600" i="1" dirty="0"/>
          </a:p>
          <a:p>
            <a:pPr>
              <a:defRPr/>
            </a:pPr>
            <a:endParaRPr lang="ru-RU" sz="1600" i="1" dirty="0" smtClean="0"/>
          </a:p>
          <a:p>
            <a:pPr>
              <a:defRPr/>
            </a:pPr>
            <a:endParaRPr lang="ru-RU" sz="1600" i="1" dirty="0"/>
          </a:p>
        </p:txBody>
      </p:sp>
      <p:sp>
        <p:nvSpPr>
          <p:cNvPr id="8" name="Объект 2"/>
          <p:cNvSpPr txBox="1">
            <a:spLocks noGrp="1"/>
          </p:cNvSpPr>
          <p:nvPr>
            <p:ph idx="1"/>
          </p:nvPr>
        </p:nvSpPr>
        <p:spPr>
          <a:xfrm>
            <a:off x="313899" y="1241946"/>
            <a:ext cx="4326340" cy="4813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dk1"/>
                </a:solidFill>
              </a:rPr>
              <a:t>Повышается активность педагогов</a:t>
            </a:r>
          </a:p>
          <a:p>
            <a:pPr lvl="1"/>
            <a:endParaRPr lang="ru-RU" sz="1800" b="1" u="sng" dirty="0">
              <a:solidFill>
                <a:schemeClr val="dk1"/>
              </a:solidFill>
            </a:endParaRPr>
          </a:p>
          <a:p>
            <a:pPr marL="457200" lvl="1" indent="0">
              <a:buNone/>
            </a:pPr>
            <a:endParaRPr lang="ru-RU" sz="1800" b="1" u="sng" dirty="0" smtClean="0">
              <a:solidFill>
                <a:schemeClr val="dk1"/>
              </a:solidFill>
            </a:endParaRPr>
          </a:p>
          <a:p>
            <a:pPr lvl="1"/>
            <a:r>
              <a:rPr lang="ru-RU" sz="1800" b="1" u="sng" dirty="0">
                <a:solidFill>
                  <a:schemeClr val="tx1"/>
                </a:solidFill>
              </a:rPr>
              <a:t>педагоги не связывают эффективный контракт с изменениями в образовательном процессе</a:t>
            </a:r>
          </a:p>
          <a:p>
            <a:pPr marL="457200" lvl="1" indent="0">
              <a:buNone/>
            </a:pPr>
            <a:endParaRPr lang="ru-RU" sz="1800" b="1" u="sng" dirty="0">
              <a:solidFill>
                <a:schemeClr val="tx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  <a:p>
            <a:pPr lvl="1"/>
            <a:r>
              <a:rPr lang="ru-RU" sz="1800" b="1" u="sng" dirty="0" smtClean="0">
                <a:solidFill>
                  <a:schemeClr val="tx1"/>
                </a:solidFill>
              </a:rPr>
              <a:t>Образовательный процесс меняется под влиянием ФГОС</a:t>
            </a:r>
          </a:p>
          <a:p>
            <a:pPr lvl="1"/>
            <a:endParaRPr lang="ru-RU" sz="1800" b="1" u="sng" dirty="0">
              <a:solidFill>
                <a:schemeClr val="tx1"/>
              </a:solidFill>
            </a:endParaRPr>
          </a:p>
          <a:p>
            <a:pPr lvl="1"/>
            <a:endParaRPr lang="ru-RU" sz="1800" b="1" u="sng" dirty="0">
              <a:solidFill>
                <a:schemeClr val="tx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900" b="1" u="sng" dirty="0" smtClean="0">
              <a:solidFill>
                <a:schemeClr val="dk1"/>
              </a:solidFill>
            </a:endParaRPr>
          </a:p>
          <a:p>
            <a:pPr lvl="1"/>
            <a:endParaRPr lang="ru-RU" sz="1900" b="1" u="sng" dirty="0">
              <a:solidFill>
                <a:schemeClr val="dk1"/>
              </a:solidFill>
            </a:endParaRPr>
          </a:p>
          <a:p>
            <a:pPr lvl="1"/>
            <a:endParaRPr lang="ru-RU" sz="1800" b="1" dirty="0">
              <a:solidFill>
                <a:schemeClr val="dk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2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9" y="134471"/>
            <a:ext cx="11335872" cy="64545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Myriad Pro"/>
              </a:rPr>
              <a:t>6) Как </a:t>
            </a:r>
            <a:r>
              <a:rPr lang="ru-RU" sz="2200" b="1" dirty="0">
                <a:solidFill>
                  <a:prstClr val="black"/>
                </a:solidFill>
                <a:latin typeface="Myriad Pro"/>
              </a:rPr>
              <a:t>повлиял эффективный контракт на изменение образовательного процесса</a:t>
            </a:r>
            <a:r>
              <a:rPr lang="ru-RU" b="1" dirty="0">
                <a:solidFill>
                  <a:prstClr val="black"/>
                </a:solidFill>
                <a:latin typeface="Myriad Pro"/>
              </a:rPr>
              <a:t>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84" y="1008884"/>
            <a:ext cx="6763534" cy="329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87904" y="1046468"/>
            <a:ext cx="40260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Вопрос. Какие показатели учитываются ли при начислении стимулирующих выплат учителям?</a:t>
            </a:r>
          </a:p>
          <a:p>
            <a:r>
              <a:rPr lang="ru-RU" sz="1600" dirty="0"/>
              <a:t>МЭО, 2014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965" y="4432445"/>
            <a:ext cx="992392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 </a:t>
            </a:r>
            <a:r>
              <a:rPr lang="ru-RU" sz="1600" b="1" u="sng" dirty="0"/>
              <a:t>При формировании показателей эффективности наибольшее значение придается </a:t>
            </a:r>
            <a:r>
              <a:rPr lang="ru-RU" sz="1600" b="1" u="sng" dirty="0" smtClean="0"/>
              <a:t>показателям</a:t>
            </a:r>
            <a:r>
              <a:rPr lang="ru-RU" sz="1600" b="1" u="sng" dirty="0"/>
              <a:t>, </a:t>
            </a:r>
            <a:r>
              <a:rPr lang="ru-RU" sz="1600" b="1" u="sng" dirty="0" smtClean="0"/>
              <a:t>отражающим конечные результаты деятельности педагога и </a:t>
            </a:r>
            <a:r>
              <a:rPr lang="ru-RU" sz="1600" b="1" u="sng" dirty="0"/>
              <a:t>показателям, связанным с внеурочной работой </a:t>
            </a:r>
            <a:r>
              <a:rPr lang="ru-RU" sz="1600" b="1" u="sng" dirty="0" smtClean="0"/>
              <a:t>педагога </a:t>
            </a:r>
            <a:endParaRPr lang="ru-RU" sz="1600" b="1" u="sng" dirty="0"/>
          </a:p>
          <a:p>
            <a:endParaRPr lang="ru-RU" sz="1600" dirty="0"/>
          </a:p>
          <a:p>
            <a:r>
              <a:rPr lang="ru-RU" sz="1600" dirty="0"/>
              <a:t>«Он не хорош, эффективный контракт, в части показателей эффективности труда» </a:t>
            </a:r>
            <a:r>
              <a:rPr lang="ru-RU" sz="1600" dirty="0" smtClean="0"/>
              <a:t> (директор лицея)</a:t>
            </a:r>
          </a:p>
          <a:p>
            <a:endParaRPr lang="ru-RU" sz="1600" dirty="0"/>
          </a:p>
          <a:p>
            <a:r>
              <a:rPr lang="ru-RU" sz="1600" dirty="0"/>
              <a:t>«Стимулирует вот такое отношение, что я сделала – заплати, сделала – и плати. Сейчас все требуют оплату за </a:t>
            </a:r>
            <a:r>
              <a:rPr lang="ru-RU" sz="1600" dirty="0" smtClean="0"/>
              <a:t>все» (директор лицея)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975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483" y="150126"/>
            <a:ext cx="11518710" cy="60050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Myriad Pro"/>
              </a:rPr>
              <a:t>6) Как </a:t>
            </a:r>
            <a:r>
              <a:rPr lang="ru-RU" sz="2200" b="1" dirty="0">
                <a:solidFill>
                  <a:prstClr val="black"/>
                </a:solidFill>
                <a:latin typeface="Myriad Pro"/>
              </a:rPr>
              <a:t>повлиял эффективный контракт на изменение образовательного процесса?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037230"/>
            <a:ext cx="11354937" cy="54863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b="1" u="sng" dirty="0" smtClean="0"/>
              <a:t>Разное мотивационное </a:t>
            </a:r>
            <a:r>
              <a:rPr lang="ru-RU" b="1" u="sng" dirty="0"/>
              <a:t>воздействие принципов 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оплаты  по </a:t>
            </a:r>
            <a:r>
              <a:rPr lang="ru-RU" b="1" u="sng" dirty="0"/>
              <a:t>результату оказывается разным для </a:t>
            </a:r>
            <a:r>
              <a:rPr lang="ru-RU" b="1" u="sng" dirty="0" smtClean="0"/>
              <a:t>разных</a:t>
            </a:r>
          </a:p>
          <a:p>
            <a:pPr marL="0" indent="0">
              <a:buNone/>
            </a:pPr>
            <a:r>
              <a:rPr lang="ru-RU" b="1" u="sng" dirty="0" smtClean="0"/>
              <a:t>групп педагогов</a:t>
            </a:r>
            <a:endParaRPr lang="ru-RU" b="1" u="sng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82938" y="996287"/>
            <a:ext cx="5308979" cy="5718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7074661" y="1241362"/>
            <a:ext cx="4725532" cy="526297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i="1" dirty="0"/>
              <a:t>«есть костяк, который надо сделать - надо. Надо оформить - надо. Надо с ребятами? Надо. Есть такой костяк, конечно же, это звездочки, мы на них опираемся, стараемся, бережем эти кадры» (директор лицея); </a:t>
            </a:r>
            <a:endParaRPr lang="ru-RU" sz="1600" i="1" dirty="0" smtClean="0"/>
          </a:p>
          <a:p>
            <a:pPr algn="just"/>
            <a:endParaRPr lang="ru-RU" sz="1600" i="1" dirty="0"/>
          </a:p>
          <a:p>
            <a:pPr algn="just"/>
            <a:endParaRPr lang="ru-RU" sz="1600" i="1" dirty="0" smtClean="0"/>
          </a:p>
          <a:p>
            <a:pPr algn="just"/>
            <a:r>
              <a:rPr lang="ru-RU" sz="1600" i="1" dirty="0" smtClean="0"/>
              <a:t>«</a:t>
            </a:r>
            <a:r>
              <a:rPr lang="ru-RU" sz="1600" i="1" dirty="0"/>
              <a:t>она хорошо работает, но это из той категории, я сказала, ей и десять, и сто плати, она все равно так будет работать» (директор школы</a:t>
            </a:r>
            <a:r>
              <a:rPr lang="ru-RU" sz="1600" i="1" dirty="0" smtClean="0"/>
              <a:t>).</a:t>
            </a:r>
          </a:p>
          <a:p>
            <a:pPr algn="just"/>
            <a:endParaRPr lang="ru-RU" sz="1600" i="1" dirty="0" smtClean="0"/>
          </a:p>
          <a:p>
            <a:pPr algn="just"/>
            <a:endParaRPr lang="ru-RU" sz="1600" i="1" dirty="0"/>
          </a:p>
          <a:p>
            <a:pPr algn="just"/>
            <a:r>
              <a:rPr lang="ru-RU" sz="1600" i="1" dirty="0" smtClean="0"/>
              <a:t>«</a:t>
            </a:r>
            <a:r>
              <a:rPr lang="ru-RU" sz="1600" i="1" dirty="0"/>
              <a:t>у меня учитель, который как сказать, не хочу, достаточно мне этого и все. Это просто, отношение к работе» (директор лицея); </a:t>
            </a:r>
            <a:endParaRPr lang="ru-RU" sz="1600" i="1" dirty="0" smtClean="0"/>
          </a:p>
          <a:p>
            <a:pPr algn="just"/>
            <a:endParaRPr lang="ru-RU" sz="1600" i="1" dirty="0" smtClean="0"/>
          </a:p>
          <a:p>
            <a:pPr algn="just"/>
            <a:r>
              <a:rPr lang="ru-RU" sz="1600" i="1" dirty="0" smtClean="0"/>
              <a:t>«Есть такие закоренелые </a:t>
            </a:r>
            <a:r>
              <a:rPr lang="ru-RU" sz="1600" i="1" dirty="0"/>
              <a:t>консерваторы. А что мне это дает? Ну и что, ваши три копейки» (директор школы</a:t>
            </a:r>
            <a:r>
              <a:rPr lang="ru-RU" sz="1600" i="1" dirty="0" smtClean="0"/>
              <a:t>).  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920458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1" y="5771"/>
            <a:ext cx="11805313" cy="696036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tx1"/>
                </a:solidFill>
                <a:latin typeface="Myriad Pro"/>
              </a:rPr>
              <a:t>Возможности закрепления эффективного контракта и его дальнейшего развития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765" y="433332"/>
            <a:ext cx="11889969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AutoNum type="arabicParenR"/>
            </a:pP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 Субъектам РФ удалось довести </a:t>
            </a:r>
            <a:r>
              <a:rPr lang="ru-RU" sz="1700" dirty="0">
                <a:latin typeface="Myriad Pro"/>
                <a:cs typeface="Times New Roman" panose="02020603050405020304" pitchFamily="18" charset="0"/>
              </a:rPr>
              <a:t>уровень заработной платы педагогов </a:t>
            </a: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школ </a:t>
            </a:r>
            <a:r>
              <a:rPr lang="ru-RU" sz="1700" dirty="0">
                <a:latin typeface="Myriad Pro"/>
                <a:cs typeface="Times New Roman" panose="02020603050405020304" pitchFamily="18" charset="0"/>
              </a:rPr>
              <a:t>до целевого </a:t>
            </a: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значения. Использованы различные механизмы </a:t>
            </a:r>
            <a:r>
              <a:rPr lang="ru-RU" sz="1700" dirty="0">
                <a:latin typeface="Myriad Pro"/>
                <a:cs typeface="Times New Roman" panose="02020603050405020304" pitchFamily="18" charset="0"/>
              </a:rPr>
              <a:t>привлечения и высвобождения финансовых </a:t>
            </a: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средств. </a:t>
            </a:r>
            <a:r>
              <a:rPr lang="ru-RU" sz="1700" dirty="0" smtClean="0">
                <a:latin typeface="Myriad Pro"/>
              </a:rPr>
              <a:t>Некоторые механизмы несут существенные риски </a:t>
            </a:r>
            <a:r>
              <a:rPr lang="ru-RU" sz="1700" dirty="0">
                <a:latin typeface="Myriad Pro"/>
              </a:rPr>
              <a:t>для системы образования, </a:t>
            </a:r>
            <a:r>
              <a:rPr lang="ru-RU" sz="1700" dirty="0" smtClean="0">
                <a:latin typeface="Myriad Pro"/>
              </a:rPr>
              <a:t>связанные </a:t>
            </a:r>
            <a:r>
              <a:rPr lang="ru-RU" sz="1700" dirty="0">
                <a:latin typeface="Myriad Pro"/>
              </a:rPr>
              <a:t>с ростом доли бюджетных расходов на оплату труда, привлечением кредитных средств на покрытие дефицитов бюджетов, сокращением расходов на иные нужды, кроме оплаты труда. </a:t>
            </a:r>
            <a:endParaRPr lang="ru-RU" sz="1700" dirty="0" smtClean="0">
              <a:latin typeface="Myriad Pro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Myriad Pro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Myriad Pro"/>
                <a:cs typeface="Times New Roman" panose="02020603050405020304" pitchFamily="18" charset="0"/>
              </a:rPr>
              <a:t>2</a:t>
            </a: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) В </a:t>
            </a:r>
            <a:r>
              <a:rPr lang="ru-RU" sz="1700" dirty="0">
                <a:latin typeface="Myriad Pro"/>
                <a:cs typeface="Times New Roman" panose="02020603050405020304" pitchFamily="18" charset="0"/>
              </a:rPr>
              <a:t>ряде организаций коллективы стали обновляться из-за повышения зарплат и ФГОС. Однако, системно проблема качества кадров в образовательных организациях пока не </a:t>
            </a:r>
            <a:r>
              <a:rPr lang="ru-RU" sz="1700" dirty="0" smtClean="0">
                <a:latin typeface="Myriad Pro"/>
                <a:cs typeface="Times New Roman" panose="02020603050405020304" pitchFamily="18" charset="0"/>
              </a:rPr>
              <a:t>решена</a:t>
            </a:r>
          </a:p>
          <a:p>
            <a:endParaRPr lang="ru-RU" sz="1700" dirty="0" smtClean="0">
              <a:latin typeface="Myriad Pro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Myriad Pro"/>
              </a:rPr>
              <a:t>3</a:t>
            </a:r>
            <a:r>
              <a:rPr lang="ru-RU" sz="1700" dirty="0" smtClean="0">
                <a:latin typeface="Myriad Pro"/>
              </a:rPr>
              <a:t>) </a:t>
            </a:r>
            <a:r>
              <a:rPr lang="ru-RU" sz="1700" dirty="0">
                <a:latin typeface="Myriad Pro"/>
              </a:rPr>
              <a:t>Переход на эффективный контракт обеспечил положительные сдвиги в системе образования, связанные с повышением удовлетворенности педагогов размером оплаты труда, упрощением для руководителей организаций процесса управления кадрами и подбора персонала. При этом сдвиги впоследствии реформ пока слабо связаны с прогрессивными системными изменениями сферы образования. Эффективный контракт не является механизмом, способствующим  повышению качества образовательного процесса, деятельности учителя в классе.</a:t>
            </a:r>
          </a:p>
          <a:p>
            <a:endParaRPr lang="ru-RU" sz="1700" dirty="0">
              <a:latin typeface="Myriad Pro"/>
            </a:endParaRPr>
          </a:p>
          <a:p>
            <a:r>
              <a:rPr lang="ru-RU" sz="1700" dirty="0">
                <a:latin typeface="Myriad Pro"/>
              </a:rPr>
              <a:t>4</a:t>
            </a:r>
            <a:r>
              <a:rPr lang="ru-RU" sz="1700" dirty="0" smtClean="0">
                <a:latin typeface="Myriad Pro"/>
              </a:rPr>
              <a:t>) </a:t>
            </a:r>
            <a:r>
              <a:rPr lang="ru-RU" sz="1700" dirty="0">
                <a:latin typeface="Myriad Pro"/>
              </a:rPr>
              <a:t>Существуют  конкретные  (системные и локальные; объективные и субъективные)  проблемы, вызывающие у участников изменений затруднения  в понимании дальнейших шагов по реализации эффективного контракта.</a:t>
            </a:r>
          </a:p>
          <a:p>
            <a:endParaRPr lang="ru-RU" sz="1700" dirty="0">
              <a:latin typeface="Myriad Pro"/>
            </a:endParaRPr>
          </a:p>
          <a:p>
            <a:r>
              <a:rPr lang="ru-RU" sz="1700" dirty="0">
                <a:latin typeface="Myriad Pro"/>
              </a:rPr>
              <a:t>5</a:t>
            </a:r>
            <a:r>
              <a:rPr lang="ru-RU" sz="1700" dirty="0" smtClean="0">
                <a:latin typeface="Myriad Pro"/>
              </a:rPr>
              <a:t>) </a:t>
            </a:r>
            <a:r>
              <a:rPr lang="ru-RU" sz="1700" dirty="0">
                <a:latin typeface="Myriad Pro"/>
              </a:rPr>
              <a:t>Соответственно есть потребность в проведении работы по устранению существующих проблем, есть необходимость в понимании каждым участником изменений того, что и почему нужно делать. Очевидно, что реализация реформы может быть поверхностной  и цели реформы не будут достигнуты, если  у участников изменений  не будет понимания того, что необходимо углубление в содержательную составляющую реформы.</a:t>
            </a:r>
          </a:p>
          <a:p>
            <a:endParaRPr lang="ru-RU" dirty="0">
              <a:latin typeface="Myriad Pro"/>
            </a:endParaRPr>
          </a:p>
          <a:p>
            <a:endParaRPr lang="ru-RU" dirty="0"/>
          </a:p>
          <a:p>
            <a:endParaRPr lang="ru-RU" dirty="0" smtClean="0">
              <a:latin typeface="Myriad Pro"/>
              <a:cs typeface="Times New Roman" panose="02020603050405020304" pitchFamily="18" charset="0"/>
            </a:endParaRPr>
          </a:p>
          <a:p>
            <a:endParaRPr lang="ru-RU" dirty="0">
              <a:latin typeface="Myriad Pro"/>
              <a:cs typeface="Times New Roman" panose="02020603050405020304" pitchFamily="18" charset="0"/>
            </a:endParaRPr>
          </a:p>
          <a:p>
            <a:endParaRPr lang="ru-RU" dirty="0" smtClean="0">
              <a:latin typeface="Myriad Pr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82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122" y="596153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060" y="2032488"/>
            <a:ext cx="11037046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349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8" y="150128"/>
            <a:ext cx="12192000" cy="5908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Характеристики исследования в каждом из исследованных субъектов Российской Федерации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3832" y="590812"/>
            <a:ext cx="278430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Регион</a:t>
            </a:r>
            <a:endParaRPr lang="ru-RU" sz="1600" b="1" dirty="0"/>
          </a:p>
        </p:txBody>
      </p:sp>
      <p:sp>
        <p:nvSpPr>
          <p:cNvPr id="6" name="Овал 5"/>
          <p:cNvSpPr/>
          <p:nvPr/>
        </p:nvSpPr>
        <p:spPr>
          <a:xfrm>
            <a:off x="4007768" y="1665864"/>
            <a:ext cx="3936437" cy="977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Глубинные интервью с представителями органа управления образованием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8933" y="1499845"/>
            <a:ext cx="2426693" cy="164112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Анализ  нормативно-правовых актов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54928" y="3000996"/>
            <a:ext cx="2784309" cy="866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 муниципальных округа: городской и сельский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46670" y="4292619"/>
            <a:ext cx="2604671" cy="94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 общеобразовательные школы</a:t>
            </a:r>
            <a:endParaRPr lang="ru-RU" sz="1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029861" y="4306817"/>
            <a:ext cx="2832315" cy="94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 </a:t>
            </a:r>
          </a:p>
          <a:p>
            <a:pPr algn="ctr"/>
            <a:r>
              <a:rPr lang="ru-RU" sz="1600" b="1" dirty="0" smtClean="0"/>
              <a:t>детских сада</a:t>
            </a:r>
            <a:endParaRPr lang="ru-RU" sz="1600" b="1" dirty="0"/>
          </a:p>
        </p:txBody>
      </p:sp>
      <p:sp useBgFill="1">
        <p:nvSpPr>
          <p:cNvPr id="28" name="TextBox 27"/>
          <p:cNvSpPr txBox="1"/>
          <p:nvPr/>
        </p:nvSpPr>
        <p:spPr>
          <a:xfrm>
            <a:off x="501546" y="5589241"/>
            <a:ext cx="4442327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 Глубинные интервью</a:t>
            </a:r>
            <a:r>
              <a:rPr lang="ru-RU" sz="1400" dirty="0" smtClean="0"/>
              <a:t>: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С директорами школ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С 2 зам. директоров</a:t>
            </a:r>
          </a:p>
          <a:p>
            <a:pPr algn="ctr"/>
            <a:r>
              <a:rPr lang="ru-RU" sz="1400" b="1" dirty="0" smtClean="0"/>
              <a:t> Фокус-группы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- с педагогами из разных школ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34664" y="5589241"/>
            <a:ext cx="45339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Глубинные интервью</a:t>
            </a:r>
            <a:r>
              <a:rPr lang="ru-RU" sz="1400" dirty="0" smtClean="0"/>
              <a:t>: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С заведующими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2 заместителями заведующих </a:t>
            </a:r>
          </a:p>
          <a:p>
            <a:pPr algn="ctr"/>
            <a:r>
              <a:rPr lang="ru-RU" sz="1400" b="1" dirty="0"/>
              <a:t> </a:t>
            </a:r>
            <a:r>
              <a:rPr lang="ru-RU" sz="1400" b="1" dirty="0" smtClean="0"/>
              <a:t> Фокус-группы</a:t>
            </a:r>
            <a:r>
              <a:rPr lang="ru-RU" sz="1400" dirty="0" smtClean="0"/>
              <a:t>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с педагогами из разных детских садов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9432372" y="1412776"/>
            <a:ext cx="2520280" cy="172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Анализ статистических данных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endCxn id="7" idx="7"/>
          </p:cNvCxnSpPr>
          <p:nvPr/>
        </p:nvCxnSpPr>
        <p:spPr>
          <a:xfrm flipH="1">
            <a:off x="2380246" y="950852"/>
            <a:ext cx="2143581" cy="789330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7" idx="1"/>
          </p:cNvCxnSpPr>
          <p:nvPr/>
        </p:nvCxnSpPr>
        <p:spPr>
          <a:xfrm>
            <a:off x="7439238" y="935915"/>
            <a:ext cx="2362220" cy="729949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735627" y="2563920"/>
            <a:ext cx="1858325" cy="913658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" idx="3"/>
          </p:cNvCxnSpPr>
          <p:nvPr/>
        </p:nvCxnSpPr>
        <p:spPr>
          <a:xfrm flipV="1">
            <a:off x="7439237" y="2642927"/>
            <a:ext cx="2141491" cy="791469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9" idx="0"/>
          </p:cNvCxnSpPr>
          <p:nvPr/>
        </p:nvCxnSpPr>
        <p:spPr>
          <a:xfrm flipH="1" flipV="1">
            <a:off x="2005205" y="3077542"/>
            <a:ext cx="1043800" cy="1215076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8" idx="2"/>
            <a:endCxn id="20" idx="1"/>
          </p:cNvCxnSpPr>
          <p:nvPr/>
        </p:nvCxnSpPr>
        <p:spPr>
          <a:xfrm>
            <a:off x="6047083" y="3867795"/>
            <a:ext cx="1982778" cy="912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8" idx="2"/>
            <a:endCxn id="19" idx="3"/>
          </p:cNvCxnSpPr>
          <p:nvPr/>
        </p:nvCxnSpPr>
        <p:spPr>
          <a:xfrm flipH="1">
            <a:off x="4351341" y="3867795"/>
            <a:ext cx="1695743" cy="898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20" idx="0"/>
            <a:endCxn id="17" idx="4"/>
          </p:cNvCxnSpPr>
          <p:nvPr/>
        </p:nvCxnSpPr>
        <p:spPr>
          <a:xfrm flipV="1">
            <a:off x="9446019" y="3140969"/>
            <a:ext cx="1246493" cy="1165848"/>
          </a:xfrm>
          <a:prstGeom prst="straightConnector1">
            <a:avLst/>
          </a:prstGeom>
          <a:ln w="3492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4" idx="2"/>
          </p:cNvCxnSpPr>
          <p:nvPr/>
        </p:nvCxnSpPr>
        <p:spPr>
          <a:xfrm>
            <a:off x="5975987" y="1310893"/>
            <a:ext cx="0" cy="354971"/>
          </a:xfrm>
          <a:prstGeom prst="straightConnector1">
            <a:avLst/>
          </a:prstGeom>
          <a:ln w="3492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endCxn id="6" idx="4"/>
          </p:cNvCxnSpPr>
          <p:nvPr/>
        </p:nvCxnSpPr>
        <p:spPr>
          <a:xfrm flipV="1">
            <a:off x="5975986" y="2642927"/>
            <a:ext cx="1" cy="395734"/>
          </a:xfrm>
          <a:prstGeom prst="straightConnector1">
            <a:avLst/>
          </a:prstGeom>
          <a:ln w="3492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>
            <a:off x="2927650" y="5288364"/>
            <a:ext cx="1" cy="372884"/>
          </a:xfrm>
          <a:prstGeom prst="straightConnector1">
            <a:avLst/>
          </a:prstGeom>
          <a:ln w="3492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9432371" y="5303780"/>
            <a:ext cx="0" cy="357468"/>
          </a:xfrm>
          <a:prstGeom prst="straightConnector1">
            <a:avLst/>
          </a:prstGeom>
          <a:ln w="3492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943873" y="4954137"/>
            <a:ext cx="2424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проведено:</a:t>
            </a:r>
          </a:p>
          <a:p>
            <a:pPr algn="ctr"/>
            <a:r>
              <a:rPr lang="ru-RU" dirty="0" smtClean="0"/>
              <a:t>97 интервью</a:t>
            </a:r>
          </a:p>
          <a:p>
            <a:pPr algn="ctr"/>
            <a:r>
              <a:rPr lang="ru-RU" dirty="0" smtClean="0"/>
              <a:t>16 фокус-групп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2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114746"/>
            <a:ext cx="11750723" cy="799651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1) Удалось </a:t>
            </a:r>
            <a:r>
              <a:rPr lang="ru-RU" sz="2200" b="1" dirty="0">
                <a:solidFill>
                  <a:schemeClr val="tx1"/>
                </a:solidFill>
              </a:rPr>
              <a:t>ли </a:t>
            </a:r>
            <a:r>
              <a:rPr lang="ru-RU" sz="2200" b="1" dirty="0" smtClean="0">
                <a:solidFill>
                  <a:schemeClr val="tx1"/>
                </a:solidFill>
              </a:rPr>
              <a:t>субъектам </a:t>
            </a:r>
            <a:r>
              <a:rPr lang="ru-RU" sz="2200" b="1" dirty="0">
                <a:solidFill>
                  <a:schemeClr val="tx1"/>
                </a:solidFill>
              </a:rPr>
              <a:t>РФ довести уровень заработной платы </a:t>
            </a:r>
            <a:r>
              <a:rPr lang="ru-RU" sz="2200" b="1" dirty="0" err="1" smtClean="0">
                <a:solidFill>
                  <a:schemeClr val="tx1"/>
                </a:solidFill>
              </a:rPr>
              <a:t>педработников</a:t>
            </a:r>
            <a:r>
              <a:rPr lang="ru-RU" sz="2200" b="1" dirty="0" smtClean="0">
                <a:solidFill>
                  <a:schemeClr val="tx1"/>
                </a:solidFill>
              </a:rPr>
              <a:t> до </a:t>
            </a:r>
            <a:r>
              <a:rPr lang="ru-RU" sz="2200" b="1" dirty="0">
                <a:solidFill>
                  <a:schemeClr val="tx1"/>
                </a:solidFill>
              </a:rPr>
              <a:t>целевого значения?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966" y="4168964"/>
            <a:ext cx="761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субъектов РФ, достигших целевого уровня зарплат: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21985012"/>
              </p:ext>
            </p:extLst>
          </p:nvPr>
        </p:nvGraphicFramePr>
        <p:xfrm>
          <a:off x="204716" y="1037230"/>
          <a:ext cx="6605517" cy="2995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13144"/>
              </p:ext>
            </p:extLst>
          </p:nvPr>
        </p:nvGraphicFramePr>
        <p:xfrm>
          <a:off x="7613934" y="1378422"/>
          <a:ext cx="4041254" cy="2538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0314"/>
                <a:gridCol w="757735"/>
                <a:gridCol w="757735"/>
                <a:gridCol w="757735"/>
                <a:gridCol w="757735"/>
              </a:tblGrid>
              <a:tr h="8461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 мес. 2013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 мес. 2013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 мес. 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 мес. 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регион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регион 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регион 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регион 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5211"/>
              </p:ext>
            </p:extLst>
          </p:nvPr>
        </p:nvGraphicFramePr>
        <p:xfrm>
          <a:off x="296329" y="4559183"/>
          <a:ext cx="11099554" cy="2030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478"/>
                <a:gridCol w="992074"/>
                <a:gridCol w="992074"/>
                <a:gridCol w="993241"/>
                <a:gridCol w="993241"/>
                <a:gridCol w="993241"/>
                <a:gridCol w="993241"/>
                <a:gridCol w="993241"/>
                <a:gridCol w="993241"/>
                <a:gridCol w="993241"/>
                <a:gridCol w="993241"/>
              </a:tblGrid>
              <a:tr h="34844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2013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2014 год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2015 год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за 1 квартал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за 6 месяцев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9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12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1 квартал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6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9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12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за 1 квартал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за 6 месяцев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от 100% и более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52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51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79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66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70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80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от 95 до 99%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27" y="228168"/>
            <a:ext cx="11614245" cy="781767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1) Удалось </a:t>
            </a:r>
            <a:r>
              <a:rPr lang="ru-RU" sz="2200" b="1" dirty="0">
                <a:solidFill>
                  <a:schemeClr val="tx1"/>
                </a:solidFill>
              </a:rPr>
              <a:t>ли субъекту РФ довести уровень заработной платы </a:t>
            </a:r>
            <a:r>
              <a:rPr lang="ru-RU" sz="2200" b="1" dirty="0" err="1" smtClean="0">
                <a:solidFill>
                  <a:schemeClr val="tx1"/>
                </a:solidFill>
              </a:rPr>
              <a:t>педработников</a:t>
            </a:r>
            <a:r>
              <a:rPr lang="ru-RU" sz="2200" b="1" dirty="0" smtClean="0">
                <a:solidFill>
                  <a:schemeClr val="tx1"/>
                </a:solidFill>
              </a:rPr>
              <a:t> до </a:t>
            </a:r>
            <a:r>
              <a:rPr lang="ru-RU" sz="2200" b="1" dirty="0">
                <a:solidFill>
                  <a:schemeClr val="tx1"/>
                </a:solidFill>
              </a:rPr>
              <a:t>целевого значения?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87" y="1336357"/>
            <a:ext cx="7315783" cy="140684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 </a:t>
            </a:r>
            <a:r>
              <a:rPr lang="ru-RU" b="1" dirty="0">
                <a:solidFill>
                  <a:srgbClr val="FF0000"/>
                </a:solidFill>
              </a:rPr>
              <a:t>счет каких механизмов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6791" y="1803269"/>
            <a:ext cx="7315783" cy="741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u="sng" dirty="0">
                <a:solidFill>
                  <a:schemeClr val="tx1"/>
                </a:solidFill>
              </a:rPr>
              <a:t>сокращение всех расходов, кроме фонда оплаты труда</a:t>
            </a: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84155" y="1027102"/>
            <a:ext cx="4380931" cy="545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14" name="TextBox 13"/>
          <p:cNvSpPr txBox="1"/>
          <p:nvPr/>
        </p:nvSpPr>
        <p:spPr>
          <a:xfrm>
            <a:off x="7662957" y="1223227"/>
            <a:ext cx="4224216" cy="403187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ru-RU" sz="1600" i="1" dirty="0"/>
          </a:p>
          <a:p>
            <a:r>
              <a:rPr lang="ru-RU" sz="1600" i="1" dirty="0" smtClean="0"/>
              <a:t>«</a:t>
            </a:r>
            <a:r>
              <a:rPr lang="ru-RU" sz="1600" i="1" dirty="0"/>
              <a:t>В основном зарплата и совсем чуть-чуть на остальное, необходимое» (главный бухгалтер муниципального органа управления образованием).</a:t>
            </a:r>
          </a:p>
          <a:p>
            <a:endParaRPr lang="ru-RU" sz="1600" i="1" dirty="0"/>
          </a:p>
          <a:p>
            <a:endParaRPr lang="ru-RU" sz="1600" i="1" dirty="0" smtClean="0"/>
          </a:p>
          <a:p>
            <a:r>
              <a:rPr lang="ru-RU" sz="1600" i="1" dirty="0" smtClean="0"/>
              <a:t>«а </a:t>
            </a:r>
            <a:r>
              <a:rPr lang="ru-RU" sz="1600" i="1" dirty="0"/>
              <a:t>вот без каких-то покупок, без оборудования, ну, наверное, нужно как-то уже… Купили и хватит. С ремонтами сложно. А у нас все начинает сыпаться же постоянно все – то одно, то другое, то крыша, то </a:t>
            </a:r>
            <a:r>
              <a:rPr lang="ru-RU" sz="1600" i="1" dirty="0" smtClean="0"/>
              <a:t>канализация» (руководитель регионального органа управления образованием)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6621"/>
              </p:ext>
            </p:extLst>
          </p:nvPr>
        </p:nvGraphicFramePr>
        <p:xfrm>
          <a:off x="941349" y="2693526"/>
          <a:ext cx="4982373" cy="280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796"/>
                <a:gridCol w="1884267"/>
                <a:gridCol w="1870310"/>
              </a:tblGrid>
              <a:tr h="1605908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роста расходов в целом,%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роста расходов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оплату труда,%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06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06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06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904" y="5883965"/>
            <a:ext cx="514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</a:t>
            </a:r>
            <a:r>
              <a:rPr lang="ru-RU" sz="1400" dirty="0"/>
              <a:t>.: Образование в </a:t>
            </a:r>
            <a:r>
              <a:rPr lang="ru-RU" sz="1400" dirty="0" smtClean="0"/>
              <a:t>РФ, 2014</a:t>
            </a:r>
            <a:r>
              <a:rPr lang="ru-RU" sz="1400" dirty="0"/>
              <a:t>; Стат. сб. — М.: НИУ ВШЭ, 2014. — 464 с.</a:t>
            </a:r>
          </a:p>
        </p:txBody>
      </p:sp>
    </p:spTree>
    <p:extLst>
      <p:ext uri="{BB962C8B-B14F-4D97-AF65-F5344CB8AC3E}">
        <p14:creationId xmlns:p14="http://schemas.microsoft.com/office/powerpoint/2010/main" val="28446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9" y="146280"/>
            <a:ext cx="11477767" cy="781767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+mn-lt"/>
              </a:rPr>
              <a:t>1) Удалось </a:t>
            </a:r>
            <a:r>
              <a:rPr lang="ru-RU" sz="2200" b="1" dirty="0">
                <a:solidFill>
                  <a:schemeClr val="tx1"/>
                </a:solidFill>
                <a:latin typeface="+mn-lt"/>
              </a:rPr>
              <a:t>ли субъекту РФ довести уровень заработной платы </a:t>
            </a:r>
            <a:r>
              <a:rPr lang="ru-RU" sz="2200" b="1" dirty="0" err="1" smtClean="0">
                <a:solidFill>
                  <a:schemeClr val="tx1"/>
                </a:solidFill>
                <a:latin typeface="+mn-lt"/>
              </a:rPr>
              <a:t>педработников</a:t>
            </a:r>
            <a:r>
              <a:rPr lang="ru-RU" sz="2200" b="1" dirty="0" smtClean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2200" b="1" dirty="0">
                <a:solidFill>
                  <a:schemeClr val="tx1"/>
                </a:solidFill>
                <a:latin typeface="+mn-lt"/>
              </a:rPr>
              <a:t>целевого значения?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87" y="1336357"/>
            <a:ext cx="7315783" cy="145982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 </a:t>
            </a:r>
            <a:r>
              <a:rPr lang="ru-RU" b="1" dirty="0">
                <a:solidFill>
                  <a:srgbClr val="FF0000"/>
                </a:solidFill>
              </a:rPr>
              <a:t>счет каких </a:t>
            </a:r>
            <a:r>
              <a:rPr lang="ru-RU" b="1" dirty="0" smtClean="0">
                <a:solidFill>
                  <a:srgbClr val="FF0000"/>
                </a:solidFill>
              </a:rPr>
              <a:t>механизмов?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00058" y="1155806"/>
            <a:ext cx="4380931" cy="545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TextBox 13"/>
          <p:cNvSpPr txBox="1"/>
          <p:nvPr/>
        </p:nvSpPr>
        <p:spPr>
          <a:xfrm>
            <a:off x="7756773" y="2160477"/>
            <a:ext cx="4067502" cy="181588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i="1" dirty="0"/>
              <a:t> </a:t>
            </a:r>
            <a:r>
              <a:rPr lang="ru-RU" sz="1600" i="1" dirty="0" smtClean="0"/>
              <a:t>по результатам 1 квартала 2015 года только 4 субъекта РФ не брали кредитов коммерческих организаций для покрытия дефицита консолидированного бюджета субъекта РФ</a:t>
            </a:r>
          </a:p>
          <a:p>
            <a:endParaRPr lang="ru-RU" sz="1600" i="1" dirty="0" smtClean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0990" y="2564125"/>
            <a:ext cx="7315783" cy="50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u="sng" dirty="0" smtClean="0">
                <a:solidFill>
                  <a:schemeClr val="tx1"/>
                </a:solidFill>
              </a:rPr>
              <a:t>привлечение кредитов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84275" y="1916739"/>
            <a:ext cx="7315783" cy="487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dk1"/>
                </a:solidFill>
              </a:rPr>
              <a:t>сокращение всех расходов, кроме фонда оплаты труда</a:t>
            </a:r>
          </a:p>
          <a:p>
            <a:pPr marL="457200" lvl="1" indent="0">
              <a:buNone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27" y="228168"/>
            <a:ext cx="11614245" cy="781767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1) Удалось </a:t>
            </a:r>
            <a:r>
              <a:rPr lang="ru-RU" sz="2200" b="1" dirty="0">
                <a:solidFill>
                  <a:schemeClr val="tx1"/>
                </a:solidFill>
              </a:rPr>
              <a:t>ли субъекту РФ довести уровень заработной платы </a:t>
            </a:r>
            <a:r>
              <a:rPr lang="ru-RU" sz="2200" b="1" dirty="0" err="1" smtClean="0">
                <a:solidFill>
                  <a:schemeClr val="tx1"/>
                </a:solidFill>
              </a:rPr>
              <a:t>педработников</a:t>
            </a:r>
            <a:r>
              <a:rPr lang="ru-RU" sz="2200" b="1" dirty="0" smtClean="0">
                <a:solidFill>
                  <a:schemeClr val="tx1"/>
                </a:solidFill>
              </a:rPr>
              <a:t> до </a:t>
            </a:r>
            <a:r>
              <a:rPr lang="ru-RU" sz="2200" b="1" dirty="0">
                <a:solidFill>
                  <a:schemeClr val="tx1"/>
                </a:solidFill>
              </a:rPr>
              <a:t>целевого значения?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87" y="1336357"/>
            <a:ext cx="7315783" cy="140684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 </a:t>
            </a:r>
            <a:r>
              <a:rPr lang="ru-RU" b="1" dirty="0">
                <a:solidFill>
                  <a:srgbClr val="FF0000"/>
                </a:solidFill>
              </a:rPr>
              <a:t>счет каких механизмов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84275" y="3093178"/>
            <a:ext cx="7315783" cy="741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u="sng" dirty="0" smtClean="0">
                <a:solidFill>
                  <a:schemeClr val="tx1"/>
                </a:solidFill>
              </a:rPr>
              <a:t>расширение объемов и спектра дополнительных платных услуг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74508" y="1281412"/>
            <a:ext cx="4380931" cy="545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TextBox 13"/>
          <p:cNvSpPr txBox="1"/>
          <p:nvPr/>
        </p:nvSpPr>
        <p:spPr>
          <a:xfrm>
            <a:off x="7740870" y="4707299"/>
            <a:ext cx="4067502" cy="181588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i="1" dirty="0"/>
              <a:t> «в этом году нами было </a:t>
            </a:r>
            <a:r>
              <a:rPr lang="ru-RU" sz="1600" b="1" i="1" dirty="0"/>
              <a:t>рекомендовано активизировать выполнение платных услуг</a:t>
            </a:r>
            <a:r>
              <a:rPr lang="ru-RU" sz="1600" i="1" dirty="0"/>
              <a:t>, и направить их на повышение заработной платы</a:t>
            </a:r>
            <a:r>
              <a:rPr lang="ru-RU" sz="1600" i="1" dirty="0" smtClean="0"/>
              <a:t>» </a:t>
            </a:r>
            <a:r>
              <a:rPr lang="ru-RU" sz="1600" i="1" dirty="0"/>
              <a:t>(главный бухгалтер муниципального органа управления образованием</a:t>
            </a:r>
            <a:r>
              <a:rPr lang="ru-RU" sz="1600" i="1" dirty="0" smtClean="0"/>
              <a:t>).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718051"/>
              </p:ext>
            </p:extLst>
          </p:nvPr>
        </p:nvGraphicFramePr>
        <p:xfrm>
          <a:off x="7726623" y="1708737"/>
          <a:ext cx="40767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Объект 2"/>
          <p:cNvSpPr txBox="1">
            <a:spLocks/>
          </p:cNvSpPr>
          <p:nvPr/>
        </p:nvSpPr>
        <p:spPr>
          <a:xfrm>
            <a:off x="284275" y="2535395"/>
            <a:ext cx="7315783" cy="50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привлечение кредитов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84275" y="1916739"/>
            <a:ext cx="7315783" cy="487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dk1"/>
                </a:solidFill>
              </a:rPr>
              <a:t>сокращение всех расходов, кроме фонда оплаты труда</a:t>
            </a:r>
          </a:p>
          <a:p>
            <a:pPr marL="457200" lvl="1" indent="0">
              <a:buNone/>
            </a:pPr>
            <a:endParaRPr lang="ru-RU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7629099" y="1105469"/>
            <a:ext cx="4339988" cy="5581934"/>
            <a:chOff x="7629099" y="1105469"/>
            <a:chExt cx="4339988" cy="558193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629099" y="1105469"/>
              <a:ext cx="4339988" cy="55819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 useBgFill="1">
          <p:nvSpPr>
            <p:cNvPr id="5" name="TextBox 4"/>
            <p:cNvSpPr txBox="1"/>
            <p:nvPr/>
          </p:nvSpPr>
          <p:spPr>
            <a:xfrm>
              <a:off x="7740857" y="1343936"/>
              <a:ext cx="4067502" cy="175432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i="1" dirty="0"/>
                <a:t>субъект </a:t>
              </a:r>
              <a:r>
                <a:rPr lang="ru-RU" i="1" dirty="0" smtClean="0"/>
                <a:t>сейчас </a:t>
              </a:r>
              <a:r>
                <a:rPr lang="ru-RU" i="1" dirty="0"/>
                <a:t>устанавливает на каждый муниципалитет свои показатели, чтобы в среднем выйти </a:t>
              </a:r>
              <a:r>
                <a:rPr lang="ru-RU" i="1" dirty="0" smtClean="0"/>
                <a:t>на целевой уровень» </a:t>
              </a:r>
              <a:r>
                <a:rPr lang="ru-RU" i="1" dirty="0"/>
                <a:t>(финансист муниципального органа управления образованием</a:t>
              </a:r>
              <a:r>
                <a:rPr lang="ru-RU" i="1" dirty="0" smtClean="0"/>
                <a:t>)</a:t>
              </a:r>
              <a:endParaRPr lang="ru-RU" i="1" dirty="0"/>
            </a:p>
          </p:txBody>
        </p:sp>
      </p:grpSp>
      <p:sp>
        <p:nvSpPr>
          <p:cNvPr id="7" name="Объект 2"/>
          <p:cNvSpPr txBox="1">
            <a:spLocks/>
          </p:cNvSpPr>
          <p:nvPr/>
        </p:nvSpPr>
        <p:spPr>
          <a:xfrm>
            <a:off x="522895" y="1208272"/>
            <a:ext cx="7315783" cy="1507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За счет каких механизмов?</a:t>
            </a:r>
          </a:p>
        </p:txBody>
      </p:sp>
      <p:sp useBgFill="1">
        <p:nvSpPr>
          <p:cNvPr id="9" name="TextBox 8"/>
          <p:cNvSpPr txBox="1"/>
          <p:nvPr/>
        </p:nvSpPr>
        <p:spPr>
          <a:xfrm>
            <a:off x="7765342" y="3447965"/>
            <a:ext cx="4067502" cy="175432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 smtClean="0"/>
              <a:t>Достижение соотношения заработной платы педагогов с целевым уровнем включается в показатели эффективности руководителей ОУ и в их трудовые договора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012" y="182139"/>
            <a:ext cx="11600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1) Удалось ли субъектам РФ довести уровень заработной платы </a:t>
            </a:r>
            <a:r>
              <a:rPr lang="ru-RU" sz="2200" b="1" dirty="0" err="1"/>
              <a:t>педработников</a:t>
            </a:r>
            <a:r>
              <a:rPr lang="ru-RU" sz="2200" b="1" dirty="0"/>
              <a:t> до целевого значения?</a:t>
            </a:r>
            <a:endParaRPr lang="ru-RU" sz="22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84275" y="1916739"/>
            <a:ext cx="7315783" cy="487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dk1"/>
                </a:solidFill>
              </a:rPr>
              <a:t>сокращение всех расходов, кроме фонда оплаты труда</a:t>
            </a:r>
          </a:p>
          <a:p>
            <a:pPr marL="457200" lvl="1" indent="0">
              <a:buNone/>
            </a:pPr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84275" y="2535395"/>
            <a:ext cx="7315783" cy="50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привлечение кредитов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84275" y="3093178"/>
            <a:ext cx="7315783" cy="741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800" b="1" dirty="0" smtClean="0">
                <a:solidFill>
                  <a:schemeClr val="tx1"/>
                </a:solidFill>
              </a:rPr>
              <a:t>расширение объемов и спектра дополнительных платных услуг</a:t>
            </a:r>
          </a:p>
          <a:p>
            <a:pPr lvl="1"/>
            <a:r>
              <a:rPr lang="ru-RU" sz="1800" b="1" u="sng" dirty="0" smtClean="0">
                <a:solidFill>
                  <a:prstClr val="black"/>
                </a:solidFill>
              </a:rPr>
              <a:t>индивидуальное </a:t>
            </a:r>
            <a:r>
              <a:rPr lang="ru-RU" sz="1800" b="1" u="sng" dirty="0">
                <a:solidFill>
                  <a:prstClr val="black"/>
                </a:solidFill>
              </a:rPr>
              <a:t>планирование целевых показателей для муниципалитетов и образовательных </a:t>
            </a:r>
            <a:r>
              <a:rPr lang="ru-RU" sz="1800" b="1" u="sng" dirty="0" smtClean="0">
                <a:solidFill>
                  <a:prstClr val="black"/>
                </a:solidFill>
              </a:rPr>
              <a:t>организаций</a:t>
            </a:r>
          </a:p>
          <a:p>
            <a:pPr lvl="1"/>
            <a:r>
              <a:rPr lang="ru-RU" sz="1800" b="1" u="sng" dirty="0">
                <a:solidFill>
                  <a:prstClr val="black"/>
                </a:solidFill>
              </a:rPr>
              <a:t>л</a:t>
            </a:r>
            <a:r>
              <a:rPr lang="ru-RU" sz="1800" b="1" u="sng" dirty="0" smtClean="0">
                <a:solidFill>
                  <a:prstClr val="black"/>
                </a:solidFill>
              </a:rPr>
              <a:t>ичная ответственность руководителей ОУ</a:t>
            </a:r>
            <a:endParaRPr lang="en-US" sz="1800" b="1" u="sng" dirty="0">
              <a:solidFill>
                <a:prstClr val="black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  <a:p>
            <a:pPr lvl="1"/>
            <a:endParaRPr lang="ru-RU" sz="18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4" y="140539"/>
            <a:ext cx="11450473" cy="80906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1) Удалось </a:t>
            </a:r>
            <a:r>
              <a:rPr lang="ru-RU" sz="2200" b="1" dirty="0">
                <a:solidFill>
                  <a:schemeClr val="tx1"/>
                </a:solidFill>
              </a:rPr>
              <a:t>ли субъекту РФ довести уровень заработной платы </a:t>
            </a:r>
            <a:r>
              <a:rPr lang="ru-RU" sz="2200" b="1" dirty="0" err="1" smtClean="0">
                <a:solidFill>
                  <a:schemeClr val="tx1"/>
                </a:solidFill>
              </a:rPr>
              <a:t>педработников</a:t>
            </a:r>
            <a:r>
              <a:rPr lang="ru-RU" sz="2200" b="1" dirty="0" smtClean="0">
                <a:solidFill>
                  <a:schemeClr val="tx1"/>
                </a:solidFill>
              </a:rPr>
              <a:t> до </a:t>
            </a:r>
            <a:r>
              <a:rPr lang="ru-RU" sz="2200" b="1" dirty="0">
                <a:solidFill>
                  <a:schemeClr val="tx1"/>
                </a:solidFill>
              </a:rPr>
              <a:t>целевого значения?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78229" y="614149"/>
            <a:ext cx="5143822" cy="6243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2958" y="1044771"/>
            <a:ext cx="6535271" cy="148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 счет каких механизмов?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2958" y="2711449"/>
            <a:ext cx="6301270" cy="741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400" b="1" dirty="0" smtClean="0">
                <a:solidFill>
                  <a:schemeClr val="tx1"/>
                </a:solidFill>
              </a:rPr>
              <a:t>расширение объемов и спектра дополнительных платных услуг </a:t>
            </a:r>
          </a:p>
          <a:p>
            <a:pPr lvl="1"/>
            <a:r>
              <a:rPr lang="ru-RU" sz="1400" b="1" dirty="0" smtClean="0">
                <a:solidFill>
                  <a:prstClr val="black"/>
                </a:solidFill>
              </a:rPr>
              <a:t>индивидуальное </a:t>
            </a:r>
            <a:r>
              <a:rPr lang="ru-RU" sz="1400" b="1" dirty="0">
                <a:solidFill>
                  <a:prstClr val="black"/>
                </a:solidFill>
              </a:rPr>
              <a:t>планирование целевых показателей для муниципалитетов и образовательных организаций</a:t>
            </a:r>
          </a:p>
          <a:p>
            <a:pPr lvl="1"/>
            <a:r>
              <a:rPr lang="ru-RU" sz="1400" b="1" dirty="0">
                <a:solidFill>
                  <a:prstClr val="black"/>
                </a:solidFill>
              </a:rPr>
              <a:t>личная ответственность руководителей </a:t>
            </a:r>
            <a:r>
              <a:rPr lang="ru-RU" sz="1400" b="1" dirty="0" smtClean="0">
                <a:solidFill>
                  <a:prstClr val="black"/>
                </a:solidFill>
              </a:rPr>
              <a:t>ОУ</a:t>
            </a:r>
          </a:p>
          <a:p>
            <a:pPr lvl="1"/>
            <a:endParaRPr lang="ru-RU" sz="1400" b="1" dirty="0" smtClean="0">
              <a:solidFill>
                <a:schemeClr val="tx1"/>
              </a:solidFill>
            </a:endParaRPr>
          </a:p>
          <a:p>
            <a:pPr lvl="1"/>
            <a:endParaRPr lang="ru-RU" sz="1400" b="1" dirty="0" smtClean="0">
              <a:solidFill>
                <a:schemeClr val="tx1"/>
              </a:solidFill>
            </a:endParaRPr>
          </a:p>
          <a:p>
            <a:pPr lvl="1"/>
            <a:endParaRPr lang="ru-RU" sz="1400" b="1" dirty="0" smtClean="0">
              <a:solidFill>
                <a:schemeClr val="tx1"/>
              </a:solidFill>
            </a:endParaRPr>
          </a:p>
          <a:p>
            <a:pPr lvl="1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2958" y="2110290"/>
            <a:ext cx="7315783" cy="50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400" b="1" dirty="0" smtClean="0">
                <a:solidFill>
                  <a:schemeClr val="tx1"/>
                </a:solidFill>
              </a:rPr>
              <a:t>привлечение кредитов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72598" y="5282469"/>
            <a:ext cx="6676458" cy="837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u="sng" dirty="0" smtClean="0">
                <a:solidFill>
                  <a:schemeClr val="dk1"/>
                </a:solidFill>
              </a:rPr>
              <a:t>увеличение наполняемости групп и классов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72598" y="4694829"/>
            <a:ext cx="7315783" cy="102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Какие изменения происходят одновременно?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72598" y="5715231"/>
            <a:ext cx="6676458" cy="837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u="sng" dirty="0" smtClean="0">
                <a:solidFill>
                  <a:schemeClr val="dk1"/>
                </a:solidFill>
              </a:rPr>
              <a:t>оптимизация сети образовательных организаций</a:t>
            </a:r>
          </a:p>
          <a:p>
            <a:pPr marL="0" indent="0">
              <a:buNone/>
            </a:pPr>
            <a:r>
              <a:rPr lang="ru-RU" sz="1700" b="1" u="sng" dirty="0" smtClean="0">
                <a:solidFill>
                  <a:schemeClr val="dk1"/>
                </a:solidFill>
              </a:rPr>
              <a:t> и штатов</a:t>
            </a:r>
          </a:p>
        </p:txBody>
      </p:sp>
      <p:sp useBgFill="1">
        <p:nvSpPr>
          <p:cNvPr id="18" name="TextBox 17"/>
          <p:cNvSpPr txBox="1"/>
          <p:nvPr/>
        </p:nvSpPr>
        <p:spPr>
          <a:xfrm>
            <a:off x="6949056" y="781419"/>
            <a:ext cx="5115564" cy="59093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endParaRPr lang="ru-RU" sz="1400" i="1" dirty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  <a:p>
            <a:r>
              <a:rPr lang="ru-RU" sz="1400" i="1" dirty="0" smtClean="0">
                <a:solidFill>
                  <a:schemeClr val="tx1"/>
                </a:solidFill>
              </a:rPr>
              <a:t>«</a:t>
            </a:r>
            <a:r>
              <a:rPr lang="ru-RU" sz="1400" i="1" dirty="0">
                <a:solidFill>
                  <a:schemeClr val="tx1"/>
                </a:solidFill>
              </a:rPr>
              <a:t>Оптимизация помогла. Увеличение количества учеников: базовая школа, и все филиальные, это все считаются ученики одной школы.  …. И сокращение учителей, соотношение ученик-учитель, это тоже сыграло в повышении заработной платы серьезную роль» (руководитель муниципального органа управления образованием).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i="1" dirty="0">
                <a:solidFill>
                  <a:schemeClr val="tx1"/>
                </a:solidFill>
              </a:rPr>
              <a:t>«Три учителя на двух ставках у меня работают в начальной школе» (директор школы</a:t>
            </a:r>
            <a:r>
              <a:rPr lang="ru-RU" sz="1400" i="1" dirty="0" smtClean="0">
                <a:solidFill>
                  <a:schemeClr val="tx1"/>
                </a:solidFill>
              </a:rPr>
              <a:t>). </a:t>
            </a:r>
            <a:endParaRPr lang="ru-RU" sz="1400" i="1" dirty="0">
              <a:solidFill>
                <a:schemeClr val="tx1"/>
              </a:solidFill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939420"/>
              </p:ext>
            </p:extLst>
          </p:nvPr>
        </p:nvGraphicFramePr>
        <p:xfrm>
          <a:off x="7124132" y="968032"/>
          <a:ext cx="4831307" cy="312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Объект 2"/>
          <p:cNvSpPr txBox="1">
            <a:spLocks/>
          </p:cNvSpPr>
          <p:nvPr/>
        </p:nvSpPr>
        <p:spPr>
          <a:xfrm>
            <a:off x="0" y="1508422"/>
            <a:ext cx="7041821" cy="736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ru-RU" sz="1400" b="1" dirty="0" smtClean="0">
                <a:solidFill>
                  <a:schemeClr val="tx1"/>
                </a:solidFill>
              </a:rPr>
              <a:t>Сокращение всех расходов, кроме фонда оплаты труда</a:t>
            </a:r>
          </a:p>
          <a:p>
            <a:pPr lvl="1"/>
            <a:endParaRPr lang="ru-RU" sz="14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4266</TotalTime>
  <Words>2959</Words>
  <Application>Microsoft Office PowerPoint</Application>
  <PresentationFormat>Произвольный</PresentationFormat>
  <Paragraphs>416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Грань</vt:lpstr>
      <vt:lpstr>ЭФФЕКТИВНЫЙ КОНТРАКТ В ОБЩЕМ ОБРАЗОВАНИИ: ПЕРВЫЕ РЕЗУЛЬТАТЫ</vt:lpstr>
      <vt:lpstr>ЭФФЕКТИВНЫЙ КОНТРАКТ: ПЕРВЫЕ РЕЗУЛЬТАТЫ </vt:lpstr>
      <vt:lpstr>Характеристики исследования в каждом из исследованных субъектов Российской Федерации</vt:lpstr>
      <vt:lpstr>1) Удалось ли субъектам РФ довести уровень заработной платы педработников до целевого значения?</vt:lpstr>
      <vt:lpstr>1) Удалось ли субъекту РФ довести уровень заработной платы педработников до целевого значения?</vt:lpstr>
      <vt:lpstr>1) Удалось ли субъекту РФ довести уровень заработной платы педработников до целевого значения?</vt:lpstr>
      <vt:lpstr>1) Удалось ли субъекту РФ довести уровень заработной платы педработников до целевого значения?</vt:lpstr>
      <vt:lpstr>Презентация PowerPoint</vt:lpstr>
      <vt:lpstr>1) Удалось ли субъекту РФ довести уровень заработной платы педработников до целевого значения?</vt:lpstr>
      <vt:lpstr>Какие изменения происходят одновременно?</vt:lpstr>
      <vt:lpstr>2) Переведены ли работники школ на эффективный контракт?  </vt:lpstr>
      <vt:lpstr>3) Как изменился кадровый состав образовательных организаций?</vt:lpstr>
      <vt:lpstr>Презентация PowerPoint</vt:lpstr>
      <vt:lpstr>Презентация PowerPoint</vt:lpstr>
      <vt:lpstr>Презентация PowerPoint</vt:lpstr>
      <vt:lpstr>4) Удовлетворены ли педагоги заработной платой и подходами к ее формированию   </vt:lpstr>
      <vt:lpstr>4) Удовлетворены ли педагоги заработной платой и подходами к ее формированию?</vt:lpstr>
      <vt:lpstr>Презентация PowerPoint</vt:lpstr>
      <vt:lpstr>6) Как повлиял эффективный контракт на изменение образовательного процесса?  </vt:lpstr>
      <vt:lpstr>6) Как повлиял эффективный контракт на изменение образовательного процесса?  </vt:lpstr>
      <vt:lpstr>6) Как повлиял эффективный контракт на изменение образовательного процесса?    </vt:lpstr>
      <vt:lpstr>6) Как повлиял эффективный контракт на изменение образовательного процесса?  </vt:lpstr>
      <vt:lpstr>6) Как повлиял эффективный контракт на изменение образовательного процесса?  </vt:lpstr>
      <vt:lpstr>Возможности закрепления эффективного контракта и его дальнейшего развития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и социальных эффектов изменений в сфере образования в связи с повышением оплаты труда педагогических работников, введением эффективного контракта в сфере образования</dc:title>
  <dc:creator>User</dc:creator>
  <cp:lastModifiedBy>Алсу</cp:lastModifiedBy>
  <cp:revision>348</cp:revision>
  <dcterms:created xsi:type="dcterms:W3CDTF">2015-09-08T03:42:09Z</dcterms:created>
  <dcterms:modified xsi:type="dcterms:W3CDTF">2015-11-08T18:44:24Z</dcterms:modified>
</cp:coreProperties>
</file>