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0" r:id="rId3"/>
    <p:sldId id="303" r:id="rId4"/>
    <p:sldId id="361" r:id="rId5"/>
    <p:sldId id="360" r:id="rId6"/>
    <p:sldId id="354" r:id="rId7"/>
    <p:sldId id="363" r:id="rId8"/>
    <p:sldId id="364" r:id="rId9"/>
    <p:sldId id="366" r:id="rId10"/>
    <p:sldId id="355" r:id="rId11"/>
    <p:sldId id="359" r:id="rId12"/>
    <p:sldId id="357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2012"/>
    <a:srgbClr val="720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9" autoAdjust="0"/>
    <p:restoredTop sz="65200" autoAdjust="0"/>
  </p:normalViewPr>
  <p:slideViewPr>
    <p:cSldViewPr snapToGrid="0" snapToObjects="1">
      <p:cViewPr varScale="1">
        <p:scale>
          <a:sx n="55" d="100"/>
          <a:sy n="55" d="100"/>
        </p:scale>
        <p:origin x="-217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Доля учителей до 30 лет, 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Доля учителей до 30 лет, 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5020680"/>
        <c:axId val="2093022488"/>
      </c:barChart>
      <c:catAx>
        <c:axId val="2095020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2093022488"/>
        <c:crosses val="autoZero"/>
        <c:auto val="1"/>
        <c:lblAlgn val="ctr"/>
        <c:lblOffset val="100"/>
        <c:noMultiLvlLbl val="0"/>
      </c:catAx>
      <c:valAx>
        <c:axId val="2093022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5020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4968017362796"/>
          <c:y val="0.445200409270875"/>
          <c:w val="0.230508996477016"/>
          <c:h val="0.1547969215712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Средний возраст учителей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47.0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Средний возраст учителей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5141048"/>
        <c:axId val="2095144056"/>
      </c:barChart>
      <c:catAx>
        <c:axId val="2095141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2095144056"/>
        <c:crosses val="autoZero"/>
        <c:auto val="1"/>
        <c:lblAlgn val="ctr"/>
        <c:lblOffset val="100"/>
        <c:noMultiLvlLbl val="0"/>
      </c:catAx>
      <c:valAx>
        <c:axId val="2095144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5141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122D8-458B-4029-8E46-C3918D7A7BE3}" type="datetimeFigureOut">
              <a:rPr lang="ru-RU" smtClean="0"/>
              <a:t>06.11.15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5AA4-B3F3-42E9-B336-A1C26BD19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094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B8430-94A1-594E-BB1D-E7CD17FC0820}" type="datetimeFigureOut">
              <a:rPr lang="ru-RU" smtClean="0"/>
              <a:pPr/>
              <a:t>06.11.15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FC62F-E946-044B-85D5-3DE3B888E7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50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>
              <a:cs typeface="Arial" pitchFamily="34" charset="0"/>
            </a:endParaRP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A04916-EC45-400B-B253-27D05B4F9B1C}" type="slidenum">
              <a:rPr lang="ru-RU" smtClean="0">
                <a:cs typeface="Arial" pitchFamily="34" charset="0"/>
              </a:rPr>
              <a:pPr/>
              <a:t>2</a:t>
            </a:fld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50C8E8-D99B-443E-BAE4-9FC6311DD727}" type="slidenum">
              <a:rPr lang="ru-RU" smtClean="0">
                <a:latin typeface="Arial" charset="0"/>
              </a:rPr>
              <a:pPr/>
              <a:t>5</a:t>
            </a:fld>
            <a:endParaRPr lang="ru-RU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Муниципалитет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Постановление администрации Советского городского округа от 15 августа 2011 г. №887 «Об утверждении методических рекомендаций по формированию муниципальных заданий муниципальным учреждениям Советского городского округа и контролю за их выполнением, расчету нормативных затрат на оказание муниципальными учреждениями Советского городского округа муниципальных услуг и нормативных затрат на содержание имущества муниципальных учреждений Советского городского округа»</a:t>
            </a:r>
          </a:p>
          <a:p>
            <a:r>
              <a:rPr lang="ru-RU" dirty="0" smtClean="0"/>
              <a:t>ОО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FC62F-E946-044B-85D5-3DE3B888E7F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621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Муниципалитет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Постановление администрации Советского городского округа от 15 августа 2011 г. №887 «Об утверждении методических рекомендаций по формированию муниципальных заданий муниципальным учреждениям Советского городского округа и контролю за их выполнением, расчету нормативных затрат на оказание муниципальными учреждениями Советского городского округа муниципальных услуг и нормативных затрат на содержание имущества муниципальных учреждений Советского городского округа»</a:t>
            </a:r>
          </a:p>
          <a:p>
            <a:r>
              <a:rPr lang="ru-RU" dirty="0" smtClean="0"/>
              <a:t>ОО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FC62F-E946-044B-85D5-3DE3B888E7F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621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FC62F-E946-044B-85D5-3DE3B888E7F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621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FC62F-E946-044B-85D5-3DE3B888E7F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621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B16F5D-41C2-4EEC-B228-5C74BD40E07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FC62F-E946-044B-85D5-3DE3B888E7F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950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FC62F-E946-044B-85D5-3DE3B888E7F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Название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06.11.15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06.11.15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06.11.15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020318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, объек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06.11.15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06.11.15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06.11.15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1A24CD3-204F-4468-8EE4-28A6668D006A}" type="datetimeFigureOut">
              <a:rPr lang="en-US" smtClean="0"/>
              <a:pPr/>
              <a:t>06.11.15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1A24CD3-204F-4468-8EE4-28A6668D006A}" type="datetimeFigureOut">
              <a:rPr lang="en-US" smtClean="0"/>
              <a:pPr/>
              <a:t>06.11.15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06.11.15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06.11.15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06.11.15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1A24CD3-204F-4468-8EE4-28A6668D006A}" type="datetimeFigureOut">
              <a:rPr lang="en-US" smtClean="0"/>
              <a:pPr/>
              <a:t>06.11.15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Чтобы добавить рисунок, перетащите его на заполнитель или щелкните значок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06.11.15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koiro.edu.ru/about/official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88999" y="4430521"/>
            <a:ext cx="7123113" cy="1673225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Лилия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Зорькина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, ректор Калининградског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областного института развития образования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ноябрь 2015 г.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388999" y="2729753"/>
            <a:ext cx="7630310" cy="139849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6600"/>
                </a:solidFill>
              </a:rPr>
              <a:t>Региональный </a:t>
            </a:r>
            <a:r>
              <a:rPr lang="ru-RU" sz="3200" dirty="0">
                <a:solidFill>
                  <a:srgbClr val="FF6600"/>
                </a:solidFill>
              </a:rPr>
              <a:t>опыт внедрения эффективного контракта: на примере Калининградской </a:t>
            </a:r>
            <a:r>
              <a:rPr lang="ru-RU" sz="3200" dirty="0" smtClean="0">
                <a:solidFill>
                  <a:srgbClr val="FF6600"/>
                </a:solidFill>
              </a:rPr>
              <a:t>области</a:t>
            </a:r>
            <a:endParaRPr lang="ru-RU" sz="32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3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91479" y="2209800"/>
            <a:ext cx="8095321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Эффективный контракт как инструмент достижения результатов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05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1557909"/>
            <a:ext cx="8215370" cy="135732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2000" dirty="0" smtClean="0">
                <a:solidFill>
                  <a:srgbClr val="3E3F68"/>
                </a:solidFill>
                <a:latin typeface="Arial" charset="0"/>
              </a:rPr>
              <a:t>Доля руководителей и педагогических работников организаций общего и профессионального образования, прошедших международную сертификацию по установлению уровня владения иностранным языком</a:t>
            </a:r>
            <a:endParaRPr lang="ru-RU" sz="2000" dirty="0">
              <a:solidFill>
                <a:srgbClr val="3E3F68"/>
              </a:solidFill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2261" y="4191553"/>
            <a:ext cx="8174068" cy="144016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2000" dirty="0">
                <a:solidFill>
                  <a:srgbClr val="3E3F68"/>
                </a:solidFill>
                <a:latin typeface="Arial" charset="0"/>
              </a:rPr>
              <a:t>Доля </a:t>
            </a:r>
            <a:r>
              <a:rPr lang="ru-RU" sz="2000" dirty="0" smtClean="0">
                <a:solidFill>
                  <a:srgbClr val="3E3F68"/>
                </a:solidFill>
                <a:latin typeface="Arial" charset="0"/>
              </a:rPr>
              <a:t>обучающихся </a:t>
            </a:r>
            <a:r>
              <a:rPr lang="ru-RU" sz="2000" dirty="0">
                <a:solidFill>
                  <a:srgbClr val="3E3F68"/>
                </a:solidFill>
                <a:latin typeface="Arial" charset="0"/>
              </a:rPr>
              <a:t>(на </a:t>
            </a:r>
            <a:r>
              <a:rPr lang="ru-RU" sz="2000" dirty="0" smtClean="0">
                <a:solidFill>
                  <a:srgbClr val="3E3F68"/>
                </a:solidFill>
                <a:latin typeface="Arial" charset="0"/>
              </a:rPr>
              <a:t>уровне среднего общего образования</a:t>
            </a:r>
            <a:r>
              <a:rPr lang="ru-RU" sz="2000" dirty="0">
                <a:solidFill>
                  <a:srgbClr val="3E3F68"/>
                </a:solidFill>
                <a:latin typeface="Arial" charset="0"/>
              </a:rPr>
              <a:t>), </a:t>
            </a:r>
            <a:r>
              <a:rPr lang="ru-RU" sz="2000" dirty="0" smtClean="0">
                <a:solidFill>
                  <a:srgbClr val="3E3F68"/>
                </a:solidFill>
                <a:latin typeface="Arial" charset="0"/>
              </a:rPr>
              <a:t>прошедших международную сертификацию </a:t>
            </a:r>
            <a:r>
              <a:rPr lang="ru-RU" sz="2000" dirty="0">
                <a:solidFill>
                  <a:srgbClr val="3E3F68"/>
                </a:solidFill>
                <a:latin typeface="Arial" charset="0"/>
              </a:rPr>
              <a:t>по установлению уровня владения иностранным </a:t>
            </a:r>
            <a:r>
              <a:rPr lang="ru-RU" sz="2000" dirty="0" smtClean="0">
                <a:solidFill>
                  <a:srgbClr val="3E3F68"/>
                </a:solidFill>
                <a:latin typeface="Arial" charset="0"/>
              </a:rPr>
              <a:t>языком, или прошедших государственную итоговую аттестацию по иностранному языку, и получивших результат не менее 60 баллов</a:t>
            </a:r>
            <a:endParaRPr lang="ru-RU" sz="2000" dirty="0">
              <a:solidFill>
                <a:srgbClr val="3E3F68"/>
              </a:solidFill>
              <a:latin typeface="Arial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403400"/>
              </p:ext>
            </p:extLst>
          </p:nvPr>
        </p:nvGraphicFramePr>
        <p:xfrm>
          <a:off x="611560" y="3067798"/>
          <a:ext cx="8143929" cy="855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202"/>
                <a:gridCol w="991202"/>
                <a:gridCol w="991202"/>
                <a:gridCol w="991202"/>
                <a:gridCol w="991202"/>
                <a:gridCol w="991202"/>
                <a:gridCol w="991202"/>
                <a:gridCol w="1205515"/>
              </a:tblGrid>
              <a:tr h="427773"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427773"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020638"/>
              </p:ext>
            </p:extLst>
          </p:nvPr>
        </p:nvGraphicFramePr>
        <p:xfrm>
          <a:off x="642912" y="5761479"/>
          <a:ext cx="8143928" cy="806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991"/>
                <a:gridCol w="1017991"/>
                <a:gridCol w="1017991"/>
                <a:gridCol w="1017991"/>
                <a:gridCol w="1017991"/>
                <a:gridCol w="1017991"/>
                <a:gridCol w="1017991"/>
                <a:gridCol w="1017991"/>
              </a:tblGrid>
              <a:tr h="403169"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403169"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191363" y="134144"/>
            <a:ext cx="9118193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800" b="1" dirty="0" smtClean="0">
                <a:solidFill>
                  <a:srgbClr val="2F5897"/>
                </a:solidFill>
                <a:effectLst>
                  <a:outerShdw blurRad="33020" dist="19812" dir="5400000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Программа социально-экономического развития Калининградской области. </a:t>
            </a:r>
            <a:endParaRPr lang="en-US" sz="2800" b="1" dirty="0" smtClean="0">
              <a:solidFill>
                <a:srgbClr val="2F5897"/>
              </a:solidFill>
              <a:effectLst>
                <a:outerShdw blurRad="33020" dist="19812" dir="5400000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ru-RU" sz="2800" b="1" dirty="0" smtClean="0">
                <a:solidFill>
                  <a:srgbClr val="2F5897"/>
                </a:solidFill>
                <a:effectLst>
                  <a:outerShdw blurRad="33020" dist="19812" dir="5400000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Повышение уровня владения иностранными языками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803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82130"/>
            <a:ext cx="8432614" cy="9906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2F5897"/>
                </a:solidFill>
                <a:effectLst>
                  <a:outerShdw blurRad="33020" dist="19812" dir="5400000" rotWithShape="0">
                    <a:srgbClr val="000000">
                      <a:alpha val="25000"/>
                    </a:srgbClr>
                  </a:outerShdw>
                </a:effectLst>
              </a:rPr>
              <a:t>Повышение престижа педагогической профессии</a:t>
            </a:r>
            <a:endParaRPr lang="ru-RU" sz="32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18073083"/>
              </p:ext>
            </p:extLst>
          </p:nvPr>
        </p:nvGraphicFramePr>
        <p:xfrm>
          <a:off x="5622311" y="1462615"/>
          <a:ext cx="3422951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157" y="1703722"/>
            <a:ext cx="21240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157" y="3849218"/>
            <a:ext cx="20669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94343977"/>
              </p:ext>
            </p:extLst>
          </p:nvPr>
        </p:nvGraphicFramePr>
        <p:xfrm>
          <a:off x="2654387" y="1894415"/>
          <a:ext cx="259620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83903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123720"/>
          </a:xfrm>
        </p:spPr>
        <p:txBody>
          <a:bodyPr>
            <a:noAutofit/>
          </a:bodyPr>
          <a:lstStyle/>
          <a:p>
            <a:r>
              <a:rPr lang="ru-RU" sz="1800" dirty="0" smtClean="0"/>
              <a:t>Калининградский областной институт развития образования</a:t>
            </a:r>
          </a:p>
          <a:p>
            <a:r>
              <a:rPr lang="ru-RU" sz="1800" dirty="0"/>
              <a:t>г</a:t>
            </a:r>
            <a:r>
              <a:rPr lang="ru-RU" sz="1800" dirty="0" smtClean="0"/>
              <a:t>. Калининград, ул. Томская, 19,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www.koiro.edu.ru,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info@koiro.edu.ru</a:t>
            </a:r>
          </a:p>
          <a:p>
            <a:r>
              <a:rPr lang="ru-RU" sz="1800" dirty="0"/>
              <a:t>т</a:t>
            </a:r>
            <a:r>
              <a:rPr lang="ru-RU" sz="1800" dirty="0" smtClean="0"/>
              <a:t>ел. (4012)461319</a:t>
            </a:r>
            <a:endParaRPr lang="ru-RU" sz="1800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E2012"/>
                </a:solidFill>
              </a:rPr>
              <a:t>Приглашаем к сотрудничеству!</a:t>
            </a:r>
            <a:endParaRPr lang="ru-RU" b="1" dirty="0">
              <a:solidFill>
                <a:srgbClr val="7E2012"/>
              </a:solidFill>
            </a:endParaRPr>
          </a:p>
        </p:txBody>
      </p:sp>
      <p:pic>
        <p:nvPicPr>
          <p:cNvPr id="9" name="Рисунок 8" descr="173983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4" b="49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7782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КАР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0"/>
            <a:ext cx="4859337" cy="198913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14313" y="595313"/>
            <a:ext cx="39258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dirty="0">
                <a:solidFill>
                  <a:srgbClr val="284C6A"/>
                </a:solidFill>
                <a:latin typeface="+mj-lt"/>
              </a:rPr>
              <a:t>Калининградская область: общее образование - </a:t>
            </a:r>
            <a:r>
              <a:rPr lang="ru-RU" sz="2200" dirty="0" smtClean="0">
                <a:solidFill>
                  <a:srgbClr val="284C6A"/>
                </a:solidFill>
                <a:latin typeface="+mj-lt"/>
              </a:rPr>
              <a:t>201</a:t>
            </a:r>
            <a:r>
              <a:rPr lang="ru-RU" sz="2200" dirty="0">
                <a:solidFill>
                  <a:srgbClr val="284C6A"/>
                </a:solidFill>
                <a:latin typeface="+mj-lt"/>
              </a:rPr>
              <a:t>5</a:t>
            </a:r>
          </a:p>
        </p:txBody>
      </p:sp>
      <p:graphicFrame>
        <p:nvGraphicFramePr>
          <p:cNvPr id="7217" name="Group 4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07076700"/>
              </p:ext>
            </p:extLst>
          </p:nvPr>
        </p:nvGraphicFramePr>
        <p:xfrm>
          <a:off x="214313" y="1989138"/>
          <a:ext cx="8784214" cy="4761548"/>
        </p:xfrm>
        <a:graphic>
          <a:graphicData uri="http://schemas.openxmlformats.org/drawingml/2006/table">
            <a:tbl>
              <a:tblPr/>
              <a:tblGrid>
                <a:gridCol w="5589261"/>
                <a:gridCol w="3194953"/>
              </a:tblGrid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Trebuchet MS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Площадь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Trebuchet MS" pitchFamily="34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15 100 км2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Trebuchet MS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Население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Trebuchet MS" pitchFamily="34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937,9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тыс.чел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Trebuchet MS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Плотность населения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Trebuchet MS" pitchFamily="34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62,1 чел./км2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Trebuchet MS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Численность учащихся общеобразовательных школ/до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Trebuchet MS" pitchFamily="34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94,1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/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40,1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тыс.чел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Trebuchet MS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Доля школьников, обучающихся в современных условиях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Trebuchet MS" pitchFamily="34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98,2%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Trebuchet MS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Количество общеобразовательных учреждений/до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Trebuchet MS" pitchFamily="34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176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/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223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Trebuchet MS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       в сельской местности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Trebuchet MS" pitchFamily="34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40,9%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Trebuchet MS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       в городской местности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Trebuchet MS" pitchFamily="34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59, 1%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Trebuchet MS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Численность учителей общеобразовательных школ/до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Trebuchet MS" pitchFamily="34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5697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/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3323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Trebuchet MS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       в сельской местности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Trebuchet MS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1,43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Trebuchet MS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       в городской местности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Trebuchet MS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78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,57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Trebuchet MS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Средняя заработная плата учителя/воспитателя в 2015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Trebuchet MS" pitchFamily="34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,466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/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27,151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тыс.руб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Trebuchet MS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Норматив бюджетного финансирования в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/до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Trebuchet MS" pitchFamily="34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29,651/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38,748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тыс.руб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05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91479" y="131622"/>
            <a:ext cx="8095321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78423" y="2655774"/>
            <a:ext cx="6508377" cy="3470389"/>
          </a:xfrm>
        </p:spPr>
        <p:txBody>
          <a:bodyPr/>
          <a:lstStyle/>
          <a:p>
            <a:r>
              <a:rPr lang="ru-RU" dirty="0" smtClean="0"/>
              <a:t>Удовлетворенность населения</a:t>
            </a:r>
          </a:p>
          <a:p>
            <a:r>
              <a:rPr lang="ru-RU" dirty="0" smtClean="0"/>
              <a:t>Повышение качества образования</a:t>
            </a:r>
          </a:p>
          <a:p>
            <a:r>
              <a:rPr lang="ru-RU" dirty="0" smtClean="0"/>
              <a:t>Повышение статуса учителя, в </a:t>
            </a:r>
            <a:r>
              <a:rPr lang="ru-RU" dirty="0" err="1" smtClean="0"/>
              <a:t>т.ч</a:t>
            </a:r>
            <a:r>
              <a:rPr lang="ru-RU" dirty="0" smtClean="0"/>
              <a:t>. </a:t>
            </a:r>
            <a:r>
              <a:rPr lang="ru-RU" dirty="0"/>
              <a:t>ч</a:t>
            </a:r>
            <a:r>
              <a:rPr lang="ru-RU" dirty="0" smtClean="0"/>
              <a:t>ерез повышение оплаты труда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5" name="Рисунок 4" descr="obr_forum_pedagog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r="38138"/>
          <a:stretch>
            <a:fillRect/>
          </a:stretch>
        </p:blipFill>
        <p:spPr/>
      </p:pic>
      <p:sp>
        <p:nvSpPr>
          <p:cNvPr id="8" name="Прямоугольник 7"/>
          <p:cNvSpPr/>
          <p:nvPr/>
        </p:nvSpPr>
        <p:spPr>
          <a:xfrm>
            <a:off x="4227333" y="1147763"/>
            <a:ext cx="4665842" cy="12017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charset="0"/>
              </a:rPr>
              <a:t>Главная цель - </a:t>
            </a:r>
            <a:r>
              <a:rPr lang="ru-RU" dirty="0">
                <a:solidFill>
                  <a:srgbClr val="C00000"/>
                </a:solidFill>
                <a:latin typeface="Calibri" charset="0"/>
              </a:rPr>
              <a:t>доступность качественного образования, соответствующего требованиям инновационного социально ориентированного развития </a:t>
            </a:r>
            <a:r>
              <a:rPr lang="ru-RU" dirty="0" smtClean="0">
                <a:solidFill>
                  <a:srgbClr val="C00000"/>
                </a:solidFill>
                <a:latin typeface="Calibri" charset="0"/>
              </a:rPr>
              <a:t>региона</a:t>
            </a:r>
            <a:endParaRPr lang="ru-RU" dirty="0">
              <a:solidFill>
                <a:srgbClr val="C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021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91479" y="131622"/>
            <a:ext cx="8095321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Предпосылки введения ЭК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78423" y="1826482"/>
            <a:ext cx="6508377" cy="477602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Введение нормативно-</a:t>
            </a:r>
            <a:r>
              <a:rPr lang="ru-RU" dirty="0" err="1" smtClean="0"/>
              <a:t>подушевого</a:t>
            </a:r>
            <a:r>
              <a:rPr lang="ru-RU" dirty="0" smtClean="0"/>
              <a:t> финансирования (2008 г.)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6600"/>
                </a:solidFill>
              </a:rPr>
              <a:t>Методика расчета норматива – Закон КО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ru-RU" dirty="0" smtClean="0">
                <a:solidFill>
                  <a:srgbClr val="FF6600"/>
                </a:solidFill>
              </a:rPr>
              <a:t>№</a:t>
            </a:r>
            <a:r>
              <a:rPr lang="en-US" dirty="0" smtClean="0">
                <a:solidFill>
                  <a:srgbClr val="FF6600"/>
                </a:solidFill>
              </a:rPr>
              <a:t>291 </a:t>
            </a:r>
            <a:r>
              <a:rPr lang="ru-RU" dirty="0" smtClean="0">
                <a:solidFill>
                  <a:srgbClr val="FF6600"/>
                </a:solidFill>
              </a:rPr>
              <a:t>от</a:t>
            </a:r>
            <a:r>
              <a:rPr lang="en-US" dirty="0" smtClean="0">
                <a:solidFill>
                  <a:srgbClr val="FF6600"/>
                </a:solidFill>
              </a:rPr>
              <a:t> 26.11.2013</a:t>
            </a:r>
            <a:r>
              <a:rPr lang="ru-RU" dirty="0" smtClean="0">
                <a:solidFill>
                  <a:srgbClr val="FF6600"/>
                </a:solidFill>
              </a:rPr>
              <a:t> </a:t>
            </a:r>
            <a:r>
              <a:rPr lang="ru-RU" dirty="0"/>
              <a:t>"О порядке расчета нормативов для определения объема субвенций из областного бюджета местным бюджетам на обеспечение государственных гарантий реализации прав граждан на получение общедоступного и бесплатного дошкольного образования в муниципальных дошкольных образовательных организациях,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организациях, обеспечение дополнительного образования детей в муниципальных общеобразовательных организациях"</a:t>
            </a:r>
          </a:p>
          <a:p>
            <a:pPr marL="0" indent="0">
              <a:buNone/>
            </a:pPr>
            <a:endParaRPr lang="ru-RU" dirty="0" smtClean="0">
              <a:solidFill>
                <a:srgbClr val="FF6600"/>
              </a:solidFill>
            </a:endParaRPr>
          </a:p>
          <a:p>
            <a:r>
              <a:rPr lang="ru-RU" dirty="0" smtClean="0"/>
              <a:t>Введение новой системы </a:t>
            </a:r>
            <a:r>
              <a:rPr lang="ru-RU" dirty="0"/>
              <a:t>оплаты труда (полномочия школы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Стимулирование качества (Региональный фонд качества</a:t>
            </a:r>
            <a:r>
              <a:rPr lang="en-US" dirty="0" smtClean="0"/>
              <a:t> </a:t>
            </a:r>
            <a:r>
              <a:rPr lang="ru-RU" dirty="0" smtClean="0"/>
              <a:t>образования – 100 млн</a:t>
            </a:r>
            <a:r>
              <a:rPr lang="en-US" dirty="0" smtClean="0"/>
              <a:t>.</a:t>
            </a:r>
            <a:r>
              <a:rPr lang="ru-RU" dirty="0" smtClean="0"/>
              <a:t>руб.</a:t>
            </a:r>
            <a:r>
              <a:rPr lang="en-US" dirty="0" smtClean="0"/>
              <a:t>)</a:t>
            </a:r>
            <a:endParaRPr lang="ru-RU" dirty="0"/>
          </a:p>
          <a:p>
            <a:r>
              <a:rPr lang="ru-RU" dirty="0" smtClean="0"/>
              <a:t>Государственная программа (Конкурсная поддержка инноваций)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 descr="sl6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4" r="420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46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1" descr="MCj03977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0435" y="2276872"/>
            <a:ext cx="237356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0" y="26064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cs typeface="Arial" pitchFamily="34" charset="0"/>
              </a:rPr>
              <a:t>Финансово-экономические механизмы управления качеством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22531" name="AutoShape 6"/>
          <p:cNvSpPr>
            <a:spLocks noChangeArrowheads="1"/>
          </p:cNvSpPr>
          <p:nvPr/>
        </p:nvSpPr>
        <p:spPr bwMode="auto">
          <a:xfrm>
            <a:off x="251520" y="4448175"/>
            <a:ext cx="4470400" cy="1981200"/>
          </a:xfrm>
          <a:prstGeom prst="rightArrowCallout">
            <a:avLst>
              <a:gd name="adj1" fmla="val 27954"/>
              <a:gd name="adj2" fmla="val 25000"/>
              <a:gd name="adj3" fmla="val 21666"/>
              <a:gd name="adj4" fmla="val 8763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500" b="1" dirty="0">
                <a:latin typeface="Trebuchet MS" pitchFamily="34" charset="0"/>
              </a:rPr>
              <a:t>Норматив бюджетного финансирования</a:t>
            </a:r>
          </a:p>
          <a:p>
            <a:pPr algn="ctr"/>
            <a:r>
              <a:rPr lang="ru-RU" sz="1500" dirty="0">
                <a:latin typeface="Trebuchet MS" pitchFamily="34" charset="0"/>
              </a:rPr>
              <a:t> на реализацию государственного </a:t>
            </a:r>
          </a:p>
          <a:p>
            <a:pPr algn="ctr"/>
            <a:r>
              <a:rPr lang="ru-RU" sz="1500" dirty="0">
                <a:latin typeface="Trebuchet MS" pitchFamily="34" charset="0"/>
              </a:rPr>
              <a:t>образовательного стандарта (программы) </a:t>
            </a:r>
          </a:p>
          <a:p>
            <a:pPr algn="ctr"/>
            <a:r>
              <a:rPr lang="ru-RU" sz="1500" dirty="0">
                <a:latin typeface="Trebuchet MS" pitchFamily="34" charset="0"/>
              </a:rPr>
              <a:t>общего образования и оплату услуг </a:t>
            </a:r>
          </a:p>
          <a:p>
            <a:pPr algn="ctr"/>
            <a:r>
              <a:rPr lang="ru-RU" sz="1500" dirty="0">
                <a:latin typeface="Trebuchet MS" pitchFamily="34" charset="0"/>
              </a:rPr>
              <a:t>по содержанию имущества </a:t>
            </a:r>
          </a:p>
          <a:p>
            <a:pPr algn="ctr"/>
            <a:r>
              <a:rPr lang="ru-RU" sz="1500" dirty="0">
                <a:latin typeface="Trebuchet MS" pitchFamily="34" charset="0"/>
              </a:rPr>
              <a:t>и коммунальных услуг</a:t>
            </a:r>
          </a:p>
        </p:txBody>
      </p:sp>
      <p:sp>
        <p:nvSpPr>
          <p:cNvPr id="22532" name="AutoShape 7"/>
          <p:cNvSpPr>
            <a:spLocks noChangeArrowheads="1"/>
          </p:cNvSpPr>
          <p:nvPr/>
        </p:nvSpPr>
        <p:spPr bwMode="auto">
          <a:xfrm>
            <a:off x="251520" y="1412776"/>
            <a:ext cx="4464050" cy="1597025"/>
          </a:xfrm>
          <a:prstGeom prst="rightArrowCallout">
            <a:avLst>
              <a:gd name="adj1" fmla="val 27954"/>
              <a:gd name="adj2" fmla="val 25000"/>
              <a:gd name="adj3" fmla="val 20887"/>
              <a:gd name="adj4" fmla="val 8763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accent2"/>
              </a:buClr>
              <a:buFont typeface="Arial" charset="0"/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rebuchet MS" pitchFamily="34" charset="0"/>
              </a:rPr>
              <a:t>Ежегодная </a:t>
            </a:r>
            <a:r>
              <a:rPr lang="ru-RU" sz="2000" b="1" dirty="0">
                <a:solidFill>
                  <a:srgbClr val="0070C0"/>
                </a:solidFill>
                <a:latin typeface="Trebuchet MS" pitchFamily="34" charset="0"/>
              </a:rPr>
              <a:t>конкурсная </a:t>
            </a:r>
            <a:endParaRPr lang="ru-RU" sz="2000" b="1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 algn="ctr">
              <a:buClr>
                <a:schemeClr val="accent2"/>
              </a:buClr>
              <a:buFont typeface="Arial" charset="0"/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rebuchet MS" pitchFamily="34" charset="0"/>
              </a:rPr>
              <a:t>поддержка </a:t>
            </a:r>
            <a:r>
              <a:rPr lang="ru-RU" sz="2000" b="1" dirty="0">
                <a:solidFill>
                  <a:srgbClr val="0070C0"/>
                </a:solidFill>
                <a:latin typeface="Trebuchet MS" pitchFamily="34" charset="0"/>
              </a:rPr>
              <a:t>проектов</a:t>
            </a:r>
          </a:p>
        </p:txBody>
      </p:sp>
      <p:sp>
        <p:nvSpPr>
          <p:cNvPr id="22533" name="AutoShape 8"/>
          <p:cNvSpPr>
            <a:spLocks noChangeArrowheads="1"/>
          </p:cNvSpPr>
          <p:nvPr/>
        </p:nvSpPr>
        <p:spPr bwMode="auto">
          <a:xfrm>
            <a:off x="250949" y="3068960"/>
            <a:ext cx="4465067" cy="1300163"/>
          </a:xfrm>
          <a:prstGeom prst="rightArrowCallout">
            <a:avLst>
              <a:gd name="adj1" fmla="val 27954"/>
              <a:gd name="adj2" fmla="val 25000"/>
              <a:gd name="adj3" fmla="val 38870"/>
              <a:gd name="adj4" fmla="val 8763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rebuchet MS" pitchFamily="34" charset="0"/>
              </a:rPr>
              <a:t>Фонд </a:t>
            </a:r>
            <a:r>
              <a:rPr lang="ru-RU" b="1" dirty="0">
                <a:solidFill>
                  <a:srgbClr val="0070C0"/>
                </a:solidFill>
                <a:latin typeface="Trebuchet MS" pitchFamily="34" charset="0"/>
              </a:rPr>
              <a:t>стимулирования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rebuchet MS" pitchFamily="34" charset="0"/>
              </a:rPr>
              <a:t>качества </a:t>
            </a:r>
            <a:r>
              <a:rPr lang="ru-RU" b="1" dirty="0" smtClean="0">
                <a:solidFill>
                  <a:srgbClr val="0070C0"/>
                </a:solidFill>
                <a:latin typeface="Trebuchet MS" pitchFamily="34" charset="0"/>
              </a:rPr>
              <a:t>образования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600" dirty="0">
                <a:latin typeface="Trebuchet MS" pitchFamily="34" charset="0"/>
              </a:rPr>
              <a:t>- 100 млн. руб.</a:t>
            </a:r>
          </a:p>
          <a:p>
            <a:pPr algn="ctr"/>
            <a:endParaRPr lang="ru-RU" sz="1600" dirty="0">
              <a:latin typeface="Trebuchet MS" pitchFamily="34" charset="0"/>
            </a:endParaRPr>
          </a:p>
        </p:txBody>
      </p:sp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6588224" y="1196752"/>
            <a:ext cx="720080" cy="53553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П</a:t>
            </a:r>
          </a:p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О</a:t>
            </a:r>
          </a:p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К</a:t>
            </a:r>
          </a:p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А</a:t>
            </a:r>
          </a:p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З</a:t>
            </a:r>
          </a:p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А</a:t>
            </a:r>
          </a:p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Т</a:t>
            </a:r>
          </a:p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Е</a:t>
            </a:r>
          </a:p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Л</a:t>
            </a:r>
          </a:p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И</a:t>
            </a:r>
          </a:p>
          <a:p>
            <a:pPr algn="ctr">
              <a:defRPr/>
            </a:pP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К</a:t>
            </a:r>
          </a:p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А</a:t>
            </a:r>
          </a:p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Ч</a:t>
            </a:r>
          </a:p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Е</a:t>
            </a:r>
          </a:p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С</a:t>
            </a:r>
          </a:p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Т</a:t>
            </a:r>
          </a:p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В</a:t>
            </a:r>
          </a:p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А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4860032" y="4437112"/>
            <a:ext cx="1152128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algn="ctr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Объем, показатели </a:t>
            </a: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М(Г)З</a:t>
            </a:r>
          </a:p>
          <a:p>
            <a:pPr algn="ctr">
              <a:defRPr/>
            </a:pPr>
            <a:endParaRPr lang="ru-RU" sz="2400" dirty="0" smtClean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60032" y="2852936"/>
            <a:ext cx="1152128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200" dirty="0" smtClean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algn="ctr">
              <a:defRPr/>
            </a:pPr>
            <a:endParaRPr lang="ru-RU" sz="3200" dirty="0" smtClean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algn="ctr">
              <a:defRPr/>
            </a:pPr>
            <a:endParaRPr lang="ru-RU" sz="3200" dirty="0" smtClean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60032" y="1340768"/>
            <a:ext cx="1152128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200" dirty="0" smtClean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algn="ctr">
              <a:defRPr/>
            </a:pPr>
            <a:endParaRPr lang="ru-RU" sz="3200" dirty="0" smtClean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algn="ctr">
              <a:defRPr/>
            </a:pPr>
            <a:endParaRPr lang="ru-RU" sz="3200" dirty="0" smtClean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6084168" y="2780928"/>
            <a:ext cx="504056" cy="187220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860032" y="35010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Субсидия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860032" y="1628800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Межбюджетные трансферты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182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91479" y="131622"/>
            <a:ext cx="8095321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НПБ введения ЭК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1479" y="1778000"/>
            <a:ext cx="8095321" cy="43481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Регион (</a:t>
            </a:r>
            <a:r>
              <a:rPr lang="en-US" dirty="0" smtClean="0"/>
              <a:t>www.edu.gov39.ru )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Методические </a:t>
            </a:r>
            <a:r>
              <a:rPr lang="ru-RU" dirty="0"/>
              <a:t>рекомендации для муниципальных образовательных организаций по заключению с работниками муниципальных образовательных организаций эффективного </a:t>
            </a:r>
            <a:r>
              <a:rPr lang="ru-RU" dirty="0" smtClean="0"/>
              <a:t>контракта (Приказ </a:t>
            </a:r>
            <a:r>
              <a:rPr lang="ru-RU" dirty="0"/>
              <a:t>Министерства образования Калининградской области от 28.06.2013 № 712/</a:t>
            </a:r>
            <a:r>
              <a:rPr lang="ru-RU" dirty="0" smtClean="0"/>
              <a:t>1).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Приказ МО КО «</a:t>
            </a:r>
            <a:r>
              <a:rPr lang="ru-RU" dirty="0"/>
              <a:t>Об утверждении Положений об оплате труда и </a:t>
            </a:r>
            <a:r>
              <a:rPr lang="ru-RU" dirty="0" smtClean="0"/>
              <a:t>стимулировании труда </a:t>
            </a:r>
            <a:r>
              <a:rPr lang="ru-RU" dirty="0"/>
              <a:t>руководителей государственных учреждений</a:t>
            </a:r>
            <a:r>
              <a:rPr lang="ru-RU" dirty="0" smtClean="0"/>
              <a:t>, подведомственных </a:t>
            </a:r>
            <a:r>
              <a:rPr lang="ru-RU" dirty="0"/>
              <a:t>Министерству </a:t>
            </a:r>
            <a:r>
              <a:rPr lang="ru-RU" dirty="0" smtClean="0"/>
              <a:t>образования Калининградской области» от 27.06.2013 №713/1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31517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91479" y="131622"/>
            <a:ext cx="8095321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НПБ введения ЭК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1479" y="1778000"/>
            <a:ext cx="8095321" cy="491836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Муниципалитет </a:t>
            </a:r>
            <a:r>
              <a:rPr lang="ru-RU" dirty="0" smtClean="0"/>
              <a:t>(</a:t>
            </a:r>
            <a:r>
              <a:rPr lang="en-US" dirty="0" err="1" smtClean="0"/>
              <a:t>www.sovetsk</a:t>
            </a:r>
            <a:r>
              <a:rPr lang="en-US" dirty="0" err="1"/>
              <a:t>-tilsit.ru</a:t>
            </a:r>
            <a:r>
              <a:rPr lang="en-US" dirty="0"/>
              <a:t>/)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Постановление </a:t>
            </a:r>
            <a:r>
              <a:rPr lang="ru-RU" dirty="0"/>
              <a:t>администрации Советского городского округа от 15 августа 2011 г. №887 «Об утверждении методических </a:t>
            </a:r>
            <a:r>
              <a:rPr lang="ru-RU" b="1" dirty="0"/>
              <a:t>рекомендаций по формированию муниципальных заданий муниципальным учреждениям </a:t>
            </a:r>
            <a:r>
              <a:rPr lang="ru-RU" dirty="0"/>
              <a:t>Советского городского округа и контролю за их выполнением, расчету нормативных затрат на оказание муниципальными учреждениями Советского городского округа муниципальных услуг и нормативных затрат на содержание имущества муниципальных учреждений Советского городского округа</a:t>
            </a:r>
            <a:r>
              <a:rPr lang="ru-RU" dirty="0" smtClean="0"/>
              <a:t>»</a:t>
            </a:r>
            <a:endParaRPr lang="en-US" dirty="0" smtClean="0"/>
          </a:p>
          <a:p>
            <a:pPr marL="0" indent="0">
              <a:buNone/>
            </a:pPr>
            <a:r>
              <a:rPr lang="ru-RU" dirty="0"/>
              <a:t>Постановление администрации Советского городского округа от 30 декабря 2011 г. №1493 «</a:t>
            </a:r>
            <a:r>
              <a:rPr lang="ru-RU" b="1" dirty="0"/>
              <a:t>Об оплате труда работников муниципальных дошкольных образовательных учреждений</a:t>
            </a:r>
            <a:r>
              <a:rPr lang="ru-RU" dirty="0"/>
              <a:t>»</a:t>
            </a:r>
          </a:p>
          <a:p>
            <a:pPr marL="0" indent="0">
              <a:buNone/>
            </a:pPr>
            <a:r>
              <a:rPr lang="ru-RU" dirty="0"/>
              <a:t>Постановление администрации Советского городского округа от 19 декабря 2012 г. №1440 «Об утверждении </a:t>
            </a:r>
            <a:r>
              <a:rPr lang="ru-RU" b="1" dirty="0"/>
              <a:t>Порядка исчисления размера средней заработной платы для определения размера должностного оклада руководителя муниципального учреждения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/>
              <a:t>Приказ управления образования от 30 сентября 2013 г. №114/1 «Об утверждении</a:t>
            </a:r>
            <a:r>
              <a:rPr lang="ru-RU" b="1" dirty="0"/>
              <a:t> методических рекомендаций по заключению эффективного контракта </a:t>
            </a:r>
            <a:r>
              <a:rPr lang="ru-RU" dirty="0"/>
              <a:t>с работниками муниципальной образовательной организации Советского городского округа»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94569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91479" y="131622"/>
            <a:ext cx="8095321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НПБ введения ЭК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1479" y="1778000"/>
            <a:ext cx="8095321" cy="4348163"/>
          </a:xfrm>
        </p:spPr>
        <p:txBody>
          <a:bodyPr>
            <a:normAutofit/>
          </a:bodyPr>
          <a:lstStyle/>
          <a:p>
            <a:r>
              <a:rPr lang="ru-RU" dirty="0" smtClean="0"/>
              <a:t>Организация (</a:t>
            </a:r>
            <a:r>
              <a:rPr lang="en-US" dirty="0" err="1" smtClean="0">
                <a:hlinkClick r:id="rId3"/>
              </a:rPr>
              <a:t>www.koiro.edu.ru</a:t>
            </a:r>
            <a:r>
              <a:rPr lang="en-US" dirty="0" smtClean="0">
                <a:hlinkClick r:id="rId3"/>
              </a:rPr>
              <a:t>/about</a:t>
            </a:r>
            <a:r>
              <a:rPr lang="en-US" dirty="0">
                <a:hlinkClick r:id="rId3"/>
              </a:rPr>
              <a:t>/official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)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Коллективный договор</a:t>
            </a:r>
          </a:p>
          <a:p>
            <a:pPr marL="0" indent="0">
              <a:buNone/>
            </a:pPr>
            <a:r>
              <a:rPr lang="ru-RU" dirty="0" smtClean="0"/>
              <a:t>Положение об оплате труда работников</a:t>
            </a:r>
          </a:p>
          <a:p>
            <a:pPr marL="0" indent="0">
              <a:buNone/>
            </a:pPr>
            <a:r>
              <a:rPr lang="ru-RU" dirty="0" smtClean="0"/>
              <a:t>Положение о стимулировании</a:t>
            </a:r>
          </a:p>
        </p:txBody>
      </p:sp>
    </p:spTree>
    <p:extLst>
      <p:ext uri="{BB962C8B-B14F-4D97-AF65-F5344CB8AC3E}">
        <p14:creationId xmlns:p14="http://schemas.microsoft.com/office/powerpoint/2010/main" val="3920666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91479" y="131622"/>
            <a:ext cx="8095321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Введение ЭК.  2015 г.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722290"/>
              </p:ext>
            </p:extLst>
          </p:nvPr>
        </p:nvGraphicFramePr>
        <p:xfrm>
          <a:off x="591479" y="1840345"/>
          <a:ext cx="8095320" cy="3749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440"/>
                <a:gridCol w="2698440"/>
                <a:gridCol w="26984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6600"/>
                          </a:solidFill>
                        </a:rPr>
                        <a:t>ОО</a:t>
                      </a:r>
                      <a:endParaRPr lang="ru-RU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6600"/>
                          </a:solidFill>
                        </a:rPr>
                        <a:t>Доля педагогических работников, перешедших на ЭК</a:t>
                      </a:r>
                      <a:endParaRPr lang="ru-RU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6600"/>
                          </a:solidFill>
                        </a:rPr>
                        <a:t>Доля руководителей, перешедших на ЭК</a:t>
                      </a:r>
                    </a:p>
                    <a:p>
                      <a:endParaRPr lang="ru-RU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ОО,</a:t>
                      </a:r>
                      <a:r>
                        <a:rPr lang="ru-RU" baseline="0" dirty="0" smtClean="0"/>
                        <a:t> подведомственные МО 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ОО</a:t>
                      </a:r>
                      <a:r>
                        <a:rPr lang="ru-RU" baseline="0" dirty="0" smtClean="0"/>
                        <a:t> дошкольного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ОО</a:t>
                      </a:r>
                      <a:r>
                        <a:rPr lang="ru-RU" baseline="0" dirty="0" smtClean="0"/>
                        <a:t> общего образования (без ДО)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ОО</a:t>
                      </a:r>
                      <a:r>
                        <a:rPr lang="ru-RU" baseline="0" dirty="0" smtClean="0"/>
                        <a:t> дополнительного образования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91478" y="5589384"/>
            <a:ext cx="809532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charset="0"/>
              </a:rPr>
              <a:t>План –</a:t>
            </a:r>
          </a:p>
          <a:p>
            <a:r>
              <a:rPr lang="ru-RU" dirty="0" smtClean="0">
                <a:latin typeface="Calibri" charset="0"/>
              </a:rPr>
              <a:t>переход 100</a:t>
            </a:r>
            <a:r>
              <a:rPr lang="en-US" dirty="0" smtClean="0">
                <a:latin typeface="Calibri" charset="0"/>
              </a:rPr>
              <a:t>% </a:t>
            </a:r>
            <a:r>
              <a:rPr lang="ru-RU" dirty="0" smtClean="0">
                <a:latin typeface="Calibri" charset="0"/>
              </a:rPr>
              <a:t>педагогических и административных работников к 2018 году</a:t>
            </a:r>
            <a:endParaRPr lang="ru-RU" dirty="0">
              <a:solidFill>
                <a:srgbClr val="C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76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Обычная.thmx</Template>
  <TotalTime>799</TotalTime>
  <Words>928</Words>
  <Application>Microsoft Macintosh PowerPoint</Application>
  <PresentationFormat>Экран (4:3)</PresentationFormat>
  <Paragraphs>171</Paragraphs>
  <Slides>13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Обычная</vt:lpstr>
      <vt:lpstr>Региональный опыт внедрения эффективного контракта: на примере Калининградской области</vt:lpstr>
      <vt:lpstr>Презентация PowerPoint</vt:lpstr>
      <vt:lpstr>Цели и задачи</vt:lpstr>
      <vt:lpstr>Предпосылки введения ЭК</vt:lpstr>
      <vt:lpstr>Презентация PowerPoint</vt:lpstr>
      <vt:lpstr>НПБ введения ЭК</vt:lpstr>
      <vt:lpstr>НПБ введения ЭК</vt:lpstr>
      <vt:lpstr>НПБ введения ЭК</vt:lpstr>
      <vt:lpstr>Введение ЭК.  2015 г.</vt:lpstr>
      <vt:lpstr>Эффективный контракт как инструмент достижения результатов</vt:lpstr>
      <vt:lpstr>Презентация PowerPoint</vt:lpstr>
      <vt:lpstr>Повышение престижа педагогической профессии</vt:lpstr>
      <vt:lpstr>Приглашаем к сотрудничеству!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ФГОС как инструмент достижения нового качества общего образования.  Опыт Калининградской области.</dc:title>
  <dc:creator>Liliya Zorkina</dc:creator>
  <cp:lastModifiedBy>Liliya Zorkina</cp:lastModifiedBy>
  <cp:revision>117</cp:revision>
  <dcterms:created xsi:type="dcterms:W3CDTF">2015-04-20T09:45:26Z</dcterms:created>
  <dcterms:modified xsi:type="dcterms:W3CDTF">2015-11-06T06:38:32Z</dcterms:modified>
</cp:coreProperties>
</file>