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9"/>
  </p:notesMasterIdLst>
  <p:sldIdLst>
    <p:sldId id="304" r:id="rId3"/>
    <p:sldId id="456" r:id="rId4"/>
    <p:sldId id="450" r:id="rId5"/>
    <p:sldId id="451" r:id="rId6"/>
    <p:sldId id="452" r:id="rId7"/>
    <p:sldId id="464" r:id="rId8"/>
    <p:sldId id="454" r:id="rId9"/>
    <p:sldId id="465" r:id="rId10"/>
    <p:sldId id="459" r:id="rId11"/>
    <p:sldId id="458" r:id="rId12"/>
    <p:sldId id="457" r:id="rId13"/>
    <p:sldId id="467" r:id="rId14"/>
    <p:sldId id="460" r:id="rId15"/>
    <p:sldId id="455" r:id="rId16"/>
    <p:sldId id="453" r:id="rId17"/>
    <p:sldId id="466" r:id="rId18"/>
  </p:sldIdLst>
  <p:sldSz cx="9144000" cy="5143500" type="screen16x9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66"/>
    <a:srgbClr val="99CCFF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50" autoAdjust="0"/>
    <p:restoredTop sz="98429" autoAdjust="0"/>
  </p:normalViewPr>
  <p:slideViewPr>
    <p:cSldViewPr>
      <p:cViewPr>
        <p:scale>
          <a:sx n="100" d="100"/>
          <a:sy n="100" d="100"/>
        </p:scale>
        <p:origin x="-1224" y="-8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59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181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A8ADFD5B-A66C-449C-B6E8-FB716D07777D}" type="datetimeFigureOut">
              <a:rPr lang="ru-RU"/>
              <a:pPr/>
              <a:t>05.11.2015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CA5D3BF3-D352-46FC-8343-31F56E6730EA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269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>
              <a:lnSpc>
                <a:spcPct val="100000"/>
              </a:lnSpc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На этом и следующем слайдах представлены наши основные задачи. </a:t>
            </a:r>
          </a:p>
          <a:p>
            <a:pPr eaLnBrk="1">
              <a:lnSpc>
                <a:spcPct val="100000"/>
              </a:lnSpc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Министерством образования ведется работа по их реализации: проведены обсуждения с депутатами областной Думы, совещания и семинары с руководителям и специалистами  муниципальных органов управления образованием, руководителями опорных школ, внесены необходимые изменения в действующие областные целевые программы развития образования,  сформирован, согласован и утвержден план мероприятий («дорожная карта») «Изменения в отраслях социальной сферы, направленные на повышение эффективности образования и науки» в части достижения показателей установленных на 2013 год и до 2018 года.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>
              <a:lnSpc>
                <a:spcPct val="100000"/>
              </a:lnSpc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На этом и следующем слайдах представлены наши основные задачи. </a:t>
            </a:r>
          </a:p>
          <a:p>
            <a:pPr eaLnBrk="1">
              <a:lnSpc>
                <a:spcPct val="100000"/>
              </a:lnSpc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Министерством образования ведется работа по их реализации: проведены обсуждения с депутатами областной Думы, совещания и семинары с руководителям и специалистами  муниципальных органов управления образованием, руководителями опорных школ, внесены необходимые изменения в действующие областные целевые программы развития образования,  сформирован, согласован и утвержден план мероприятий («дорожная карта») «Изменения в отраслях социальной сферы, направленные на повышение эффективности образования и науки» в части достижения показателей установленных на 2013 год и до 2018 года.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>
              <a:lnSpc>
                <a:spcPct val="100000"/>
              </a:lnSpc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На этом и следующем слайдах представлены наши основные задачи. </a:t>
            </a:r>
          </a:p>
          <a:p>
            <a:pPr eaLnBrk="1">
              <a:lnSpc>
                <a:spcPct val="100000"/>
              </a:lnSpc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Министерством образования ведется работа по их реализации: проведены обсуждения с депутатами областной Думы, совещания и семинары с руководителям и специалистами  муниципальных органов управления образованием, руководителями опорных школ, внесены необходимые изменения в действующие областные целевые программы развития образования,  сформирован, согласован и утвержден план мероприятий («дорожная карта») «Изменения в отраслях социальной сферы, направленные на повышение эффективности образования и науки» в части достижения показателей установленных на 2013 год и до 2018 года.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>
              <a:lnSpc>
                <a:spcPct val="100000"/>
              </a:lnSpc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На этом и следующем слайдах представлены наши основные задачи. </a:t>
            </a:r>
          </a:p>
          <a:p>
            <a:pPr eaLnBrk="1">
              <a:lnSpc>
                <a:spcPct val="100000"/>
              </a:lnSpc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Министерством образования ведется работа по их реализации: проведены обсуждения с депутатами областной Думы, совещания и семинары с руководителям и специалистами  муниципальных органов управления образованием, руководителями опорных школ, внесены необходимые изменения в действующие областные целевые программы развития образования,  сформирован, согласован и утвержден план мероприятий («дорожная карта») «Изменения в отраслях социальной сферы, направленные на повышение эффективности образования и науки» в части достижения показателей установленных на 2013 год и до 2018 года.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>
              <a:lnSpc>
                <a:spcPct val="100000"/>
              </a:lnSpc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На этом и следующем слайдах представлены наши основные задачи. </a:t>
            </a:r>
          </a:p>
          <a:p>
            <a:pPr eaLnBrk="1">
              <a:lnSpc>
                <a:spcPct val="100000"/>
              </a:lnSpc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Министерством образования ведется работа по их реализации: проведены обсуждения с депутатами областной Думы, совещания и семинары с руководителям и специалистами  муниципальных органов управления образованием, руководителями опорных школ, внесены необходимые изменения в действующие областные целевые программы развития образования,  сформирован, согласован и утвержден план мероприятий («дорожная карта») «Изменения в отраслях социальной сферы, направленные на повышение эффективности образования и науки» в части достижения показателей установленных на 2013 год и до 2018 года. 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>
              <a:lnSpc>
                <a:spcPct val="100000"/>
              </a:lnSpc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На этом и следующем слайдах представлены наши основные задачи. </a:t>
            </a:r>
          </a:p>
          <a:p>
            <a:pPr eaLnBrk="1">
              <a:lnSpc>
                <a:spcPct val="100000"/>
              </a:lnSpc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Министерством образования ведется работа по их реализации: проведены обсуждения с депутатами областной Думы, совещания и семинары с руководителям и специалистами  муниципальных органов управления образованием, руководителями опорных школ, внесены необходимые изменения в действующие областные целевые программы развития образования,  сформирован, согласован и утвержден план мероприятий («дорожная карта») «Изменения в отраслях социальной сферы, направленные на повышение эффективности образования и науки» в части достижения показателей установленных на 2013 год и до 2018 года.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>
              <a:lnSpc>
                <a:spcPct val="100000"/>
              </a:lnSpc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На этом и следующем слайдах представлены наши основные задачи. </a:t>
            </a:r>
          </a:p>
          <a:p>
            <a:pPr eaLnBrk="1">
              <a:lnSpc>
                <a:spcPct val="100000"/>
              </a:lnSpc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Министерством образования ведется работа по их реализации: проведены обсуждения с депутатами областной Думы, совещания и семинары с руководителям и специалистами  муниципальных органов управления образованием, руководителями опорных школ, внесены необходимые изменения в действующие областные целевые программы развития образования,  сформирован, согласован и утвержден план мероприятий («дорожная карта») «Изменения в отраслях социальной сферы, направленные на повышение эффективности образования и науки» в части достижения показателей установленных на 2013 год и до 2018 года.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>
              <a:lnSpc>
                <a:spcPct val="100000"/>
              </a:lnSpc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На этом и следующем слайдах представлены наши основные задачи. </a:t>
            </a:r>
          </a:p>
          <a:p>
            <a:pPr eaLnBrk="1">
              <a:lnSpc>
                <a:spcPct val="100000"/>
              </a:lnSpc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Министерством образования ведется работа по их реализации: проведены обсуждения с депутатами областной Думы, совещания и семинары с руководителям и специалистами  муниципальных органов управления образованием, руководителями опорных школ, внесены необходимые изменения в действующие областные целевые программы развития образования,  сформирован, согласован и утвержден план мероприятий («дорожная карта») «Изменения в отраслях социальной сферы, направленные на повышение эффективности образования и науки» в части достижения показателей установленных на 2013 год и до 2018 года.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>
              <a:lnSpc>
                <a:spcPct val="100000"/>
              </a:lnSpc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На этом и следующем слайдах представлены наши основные задачи. </a:t>
            </a:r>
          </a:p>
          <a:p>
            <a:pPr eaLnBrk="1">
              <a:lnSpc>
                <a:spcPct val="100000"/>
              </a:lnSpc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Министерством образования ведется работа по их реализации: проведены обсуждения с депутатами областной Думы, совещания и семинары с руководителям и специалистами  муниципальных органов управления образованием, руководителями опорных школ, внесены необходимые изменения в действующие областные целевые программы развития образования,  сформирован, согласован и утвержден план мероприятий («дорожная карта») «Изменения в отраслях социальной сферы, направленные на повышение эффективности образования и науки» в части достижения показателей установленных на 2013 год и до 2018 года.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>
              <a:lnSpc>
                <a:spcPct val="100000"/>
              </a:lnSpc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На этом и следующем слайдах представлены наши основные задачи. </a:t>
            </a:r>
          </a:p>
          <a:p>
            <a:pPr eaLnBrk="1">
              <a:lnSpc>
                <a:spcPct val="100000"/>
              </a:lnSpc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Министерством образования ведется работа по их реализации: проведены обсуждения с депутатами областной Думы, совещания и семинары с руководителям и специалистами  муниципальных органов управления образованием, руководителями опорных школ, внесены необходимые изменения в действующие областные целевые программы развития образования,  сформирован, согласован и утвержден план мероприятий («дорожная карта») «Изменения в отраслях социальной сферы, направленные на повышение эффективности образования и науки» в части достижения показателей установленных на 2013 год и до 2018 года.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>
              <a:lnSpc>
                <a:spcPct val="100000"/>
              </a:lnSpc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На этом и следующем слайдах представлены наши основные задачи. </a:t>
            </a:r>
          </a:p>
          <a:p>
            <a:pPr eaLnBrk="1">
              <a:lnSpc>
                <a:spcPct val="100000"/>
              </a:lnSpc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Министерством образования ведется работа по их реализации: проведены обсуждения с депутатами областной Думы, совещания и семинары с руководителям и специалистами  муниципальных органов управления образованием, руководителями опорных школ, внесены необходимые изменения в действующие областные целевые программы развития образования,  сформирован, согласован и утвержден план мероприятий («дорожная карта») «Изменения в отраслях социальной сферы, направленные на повышение эффективности образования и науки» в части достижения показателей установленных на 2013 год и до 2018 года.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>
              <a:lnSpc>
                <a:spcPct val="100000"/>
              </a:lnSpc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На этом и следующем слайдах представлены наши основные задачи. </a:t>
            </a:r>
          </a:p>
          <a:p>
            <a:pPr eaLnBrk="1">
              <a:lnSpc>
                <a:spcPct val="100000"/>
              </a:lnSpc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Министерством образования ведется работа по их реализации: проведены обсуждения с депутатами областной Думы, совещания и семинары с руководителям и специалистами  муниципальных органов управления образованием, руководителями опорных школ, внесены необходимые изменения в действующие областные целевые программы развития образования,  сформирован, согласован и утвержден план мероприятий («дорожная карта») «Изменения в отраслях социальной сферы, направленные на повышение эффективности образования и науки» в части достижения показателей установленных на 2013 год и до 2018 года.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>
              <a:lnSpc>
                <a:spcPct val="100000"/>
              </a:lnSpc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На этом и следующем слайдах представлены наши основные задачи. </a:t>
            </a:r>
          </a:p>
          <a:p>
            <a:pPr eaLnBrk="1">
              <a:lnSpc>
                <a:spcPct val="100000"/>
              </a:lnSpc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Министерством образования ведется работа по их реализации: проведены обсуждения с депутатами областной Думы, совещания и семинары с руководителям и специалистами  муниципальных органов управления образованием, руководителями опорных школ, внесены необходимые изменения в действующие областные целевые программы развития образования,  сформирован, согласован и утвержден план мероприятий («дорожная карта») «Изменения в отраслях социальной сферы, направленные на повышение эффективности образования и науки» в части достижения показателей установленных на 2013 год и до 2018 года.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>
              <a:lnSpc>
                <a:spcPct val="100000"/>
              </a:lnSpc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На этом и следующем слайдах представлены наши основные задачи. </a:t>
            </a:r>
          </a:p>
          <a:p>
            <a:pPr eaLnBrk="1">
              <a:lnSpc>
                <a:spcPct val="100000"/>
              </a:lnSpc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Министерством образования ведется работа по их реализации: проведены обсуждения с депутатами областной Думы, совещания и семинары с руководителям и специалистами  муниципальных органов управления образованием, руководителями опорных школ, внесены необходимые изменения в действующие областные целевые программы развития образования,  сформирован, согласован и утвержден план мероприятий («дорожная карта») «Изменения в отраслях социальной сферы, направленные на повышение эффективности образования и науки» в части достижения показателей установленных на 2013 год и до 2018 года.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 eaLnBrk="1" latinLnBrk="0" hangingPunct="1">
              <a:buNone/>
              <a:defRPr kumimoji="0" lang="ru-RU" sz="2800">
                <a:solidFill>
                  <a:srgbClr val="FFFFFF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 eaLnBrk="1" latinLnBrk="0" hangingPunct="1">
              <a:defRPr kumimoji="0" lang="ru-RU"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kumimoji="0" lang="ru-RU">
                <a:solidFill>
                  <a:srgbClr val="FFFFFF"/>
                </a:solidFill>
              </a:rPr>
              <a:pPr algn="ctr"/>
              <a:t>05.11.2015</a:t>
            </a:fld>
            <a:endParaRPr kumimoji="0" lang="ru-RU" sz="200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 eaLnBrk="1" latinLnBrk="0" hangingPunct="1">
              <a:defRPr kumimoji="0" lang="ru-RU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ru-RU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 eaLnBrk="1" latinLnBrk="0" hangingPunct="1">
              <a:defRPr kumimoji="0" lang="ru-RU"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kumimoji="0" lang="ru-RU">
                <a:solidFill>
                  <a:schemeClr val="tx2"/>
                </a:solidFill>
              </a:rPr>
              <a:pPr/>
              <a:t>‹#›</a:t>
            </a:fld>
            <a:endParaRPr kumimoji="0" lang="ru-RU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 eaLnBrk="1" latinLnBrk="0" hangingPunct="1">
              <a:defRPr kumimoji="0" lang="ru-RU" cap="all" baseline="0"/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rPr lang="ru-RU"/>
              <a:pPr/>
              <a:t>05.11.2015</a:t>
            </a:fld>
            <a:endParaRPr kumimoji="0" lang="ru-RU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kumimoji="0" lang="ru-RU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 eaLnBrk="1" latinLnBrk="0" hangingPunct="1">
              <a:buNone/>
              <a:defRPr kumimoji="0" lang="ru-RU" sz="28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lang="ru-RU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lang="ru-RU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 eaLnBrk="1" latinLnBrk="0" hangingPunct="1">
              <a:buNone/>
              <a:defRPr kumimoji="0" lang="ru-RU"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F9F07-3BC7-4570-B054-79111B0A380C}" type="datetime1">
              <a:rPr lang="ru-RU"/>
              <a:pPr/>
              <a:t>05.11.2015</a:t>
            </a:fld>
            <a:endParaRPr kumimoji="0"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 eaLnBrk="1" latinLnBrk="0" hangingPunct="1">
              <a:defRPr kumimoji="0" lang="ru-RU"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ru-RU" sz="2400" b="1">
                <a:solidFill>
                  <a:srgbClr val="FFFFFF"/>
                </a:solidFill>
              </a:rPr>
              <a:pPr algn="ctr"/>
              <a:t>‹#›</a:t>
            </a:fld>
            <a:endParaRPr kumimoji="0" lang="ru-RU" sz="240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lang="ru-RU"/>
              <a:pPr/>
              <a:t>05.11.2015</a:t>
            </a:fld>
            <a:endParaRPr kumimoji="0"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kumimoji="0" lang="ru-RU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 eaLnBrk="1" latinLnBrk="0" hangingPunct="1">
              <a:defRPr kumimoji="0" lang="ru-RU"/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lang="ru-RU"/>
              <a:pPr/>
              <a:t>05.11.2015</a:t>
            </a:fld>
            <a:endParaRPr kumimoji="0"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kumimoji="0" lang="ru-RU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ru-RU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ru-RU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ADB5D-B7A0-47E3-AD2D-B1A6F8614213}" type="datetime1">
              <a:rPr lang="ru-RU"/>
              <a:pPr/>
              <a:t>05.11.2015</a:t>
            </a:fld>
            <a:endParaRPr kumimoji="0"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ru-RU">
                <a:solidFill>
                  <a:srgbClr val="FFFFFF"/>
                </a:solidFill>
              </a:rPr>
              <a:pPr/>
              <a:t>‹#›</a:t>
            </a:fld>
            <a:endParaRPr kumimoji="0"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968126-03FC-49C0-B9B8-2B561CCC3D90}" type="datetime1">
              <a:rPr lang="ru-RU"/>
              <a:pPr/>
              <a:t>05.11.2015</a:t>
            </a:fld>
            <a:endParaRPr kumimoji="0"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 eaLnBrk="1" latinLnBrk="0" hangingPunct="1">
              <a:defRPr kumimoji="0" lang="ru-RU"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kumimoji="0" lang="ru-RU">
                <a:solidFill>
                  <a:schemeClr val="tx2"/>
                </a:solidFill>
              </a:rPr>
              <a:pPr/>
              <a:t>‹#›</a:t>
            </a:fld>
            <a:endParaRPr kumimoji="0" lang="ru-RU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 eaLnBrk="1" latinLnBrk="0" hangingPunct="1">
              <a:buNone/>
              <a:defRPr kumimoji="0" lang="ru-RU" sz="4200" b="0"/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A8198-4617-485E-9585-4840B69DBBA6}" type="datetime1">
              <a:rPr lang="ru-RU"/>
              <a:pPr/>
              <a:t>05.11.2015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ru-RU">
                <a:solidFill>
                  <a:srgbClr val="FFFFFF"/>
                </a:solidFill>
              </a:rPr>
              <a:pPr/>
              <a:t>‹#›</a:t>
            </a:fld>
            <a:endParaRPr kumimoji="0" lang="ru-RU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 eaLnBrk="1" latinLnBrk="0" hangingPunct="1">
              <a:spcAft>
                <a:spcPts val="1000"/>
              </a:spcAft>
              <a:buNone/>
              <a:defRPr kumimoji="0" lang="ru-RU" sz="1800"/>
            </a:lvl1pPr>
            <a:lvl2pPr eaLnBrk="1" latinLnBrk="0" hangingPunct="1">
              <a:buNone/>
              <a:defRPr kumimoji="0" lang="ru-RU" sz="1200"/>
            </a:lvl2pPr>
            <a:lvl3pPr eaLnBrk="1" latinLnBrk="0" hangingPunct="1">
              <a:buNone/>
              <a:defRPr kumimoji="0" lang="ru-RU" sz="1000"/>
            </a:lvl3pPr>
            <a:lvl4pPr eaLnBrk="1" latinLnBrk="0" hangingPunct="1">
              <a:buNone/>
              <a:defRPr kumimoji="0" lang="ru-RU" sz="900"/>
            </a:lvl4pPr>
            <a:lvl5pPr eaLnBrk="1" latinLnBrk="0" hangingPunct="1">
              <a:buNone/>
              <a:defRPr kumimoji="0" lang="ru-RU" sz="9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 eaLnBrk="1" latinLnBrk="0" hangingPunct="1">
              <a:buNone/>
              <a:defRPr kumimoji="0" lang="ru-RU"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0" lang="ru-RU" sz="1700"/>
            </a:lvl1pPr>
            <a:lvl2pPr eaLnBrk="1" latinLnBrk="0" hangingPunct="1">
              <a:buFontTx/>
              <a:buNone/>
              <a:defRPr kumimoji="0" lang="ru-RU" sz="1200"/>
            </a:lvl2pPr>
            <a:lvl3pPr eaLnBrk="1" latinLnBrk="0" hangingPunct="1">
              <a:buFontTx/>
              <a:buNone/>
              <a:defRPr kumimoji="0" lang="ru-RU" sz="1000"/>
            </a:lvl3pPr>
            <a:lvl4pPr eaLnBrk="1" latinLnBrk="0" hangingPunct="1">
              <a:buFontTx/>
              <a:buNone/>
              <a:defRPr kumimoji="0" lang="ru-RU" sz="900"/>
            </a:lvl4pPr>
            <a:lvl5pPr eaLnBrk="1" latinLnBrk="0" hangingPunct="1">
              <a:buFontTx/>
              <a:buNone/>
              <a:defRPr kumimoji="0" lang="ru-RU" sz="9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 eaLnBrk="1" latinLnBrk="0" hangingPunct="1">
              <a:buNone/>
              <a:defRPr kumimoji="0" lang="ru-RU" sz="2800" b="0"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>
            <a:extLst/>
          </a:lstStyle>
          <a:p>
            <a:fld id="{E4606EA6-EFEA-4C30-9264-4F9291A5780D}" type="datetime1">
              <a:rPr lang="ru-RU"/>
              <a:pPr/>
              <a:t>05.11.2015</a:t>
            </a:fld>
            <a:endParaRPr kumimoji="0"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 eaLnBrk="1" latinLnBrk="0" hangingPunct="1">
              <a:defRPr kumimoji="0" lang="ru-RU" sz="2800"/>
            </a:lvl1pPr>
            <a:extLst/>
          </a:lstStyle>
          <a:p>
            <a:pPr algn="ctr"/>
            <a:fld id="{8F82E0A0-C266-4798-8C8F-B9F91E9DA37E}" type="slidenum">
              <a:rPr kumimoji="0" lang="ru-RU" sz="2800" b="1">
                <a:solidFill>
                  <a:srgbClr val="FFFFFF"/>
                </a:solidFill>
              </a:rPr>
              <a:pPr algn="ctr"/>
              <a:t>‹#›</a:t>
            </a:fld>
            <a:endParaRPr kumimoji="0" lang="ru-RU" sz="280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lang="ru-RU"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rPr lang="ru-RU"/>
              <a:pPr/>
              <a:t>05.11.2015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lang="ru-RU"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9" name="Rectangle 8"/>
          <p:cNvSpPr/>
          <p:nvPr/>
        </p:nvSpPr>
        <p:spPr>
          <a:xfrm>
            <a:off x="590550" y="112946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lang="ru-RU"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ru-RU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9" r:id="rId10"/>
  </p:sldLayoutIdLst>
  <p:txStyles>
    <p:titleStyle>
      <a:lvl1pPr algn="l" rtl="0" eaLnBrk="1" latinLnBrk="0" hangingPunct="1">
        <a:spcBef>
          <a:spcPct val="0"/>
        </a:spcBef>
        <a:buNone/>
        <a:defRPr kumimoji="0" lang="ru-RU"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lang="ru-RU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lang="ru-RU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lang="ru-RU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AutoShape 3"/>
          <p:cNvSpPr>
            <a:spLocks/>
          </p:cNvSpPr>
          <p:nvPr/>
        </p:nvSpPr>
        <p:spPr bwMode="auto">
          <a:xfrm>
            <a:off x="39689" y="410767"/>
            <a:ext cx="9063037" cy="230981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/>
          <a:lstStyle/>
          <a:p>
            <a:pPr defTabSz="914400"/>
            <a:r>
              <a:rPr lang="ru-RU" sz="1400" b="1">
                <a:latin typeface="Arial" pitchFamily="34" charset="0"/>
                <a:cs typeface="Arial" pitchFamily="34" charset="0"/>
                <a:sym typeface="Arial" pitchFamily="34" charset="0"/>
              </a:rPr>
              <a:t>-</a:t>
            </a:r>
            <a:endParaRPr lang="ru-RU"/>
          </a:p>
        </p:txBody>
      </p:sp>
      <p:sp>
        <p:nvSpPr>
          <p:cNvPr id="7172" name="Rectangle 5"/>
          <p:cNvSpPr>
            <a:spLocks noGrp="1"/>
          </p:cNvSpPr>
          <p:nvPr>
            <p:ph idx="1"/>
          </p:nvPr>
        </p:nvSpPr>
        <p:spPr>
          <a:xfrm>
            <a:off x="179389" y="1275606"/>
            <a:ext cx="8893175" cy="3780979"/>
          </a:xfrm>
        </p:spPr>
        <p:txBody>
          <a:bodyPr lIns="50800" tIns="50800" rIns="50800" bIns="50800">
            <a:noAutofit/>
          </a:bodyPr>
          <a:lstStyle/>
          <a:p>
            <a:pPr algn="ctr"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Cambria" pitchFamily="18" charset="0"/>
              </a:rPr>
              <a:t>Муниципальное автономное общеобразовательное учреждение лицей </a:t>
            </a:r>
          </a:p>
          <a:p>
            <a:pPr algn="ctr"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Cambria" pitchFamily="18" charset="0"/>
              </a:rPr>
              <a:t>№ 5 г. Советск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endParaRPr lang="ru-RU" sz="18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endParaRPr lang="ru-RU" sz="18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МЕЖРЕГИОНАЛЬНЫЙ СЕМИНАР </a:t>
            </a:r>
          </a:p>
          <a:p>
            <a:pPr algn="ctr"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endParaRPr lang="ru-RU" sz="24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«ЭФФЕКТИВНЫЙ КОНТРАКТ В ДОШКОЛЬНОМ И ОБЩЕМ ОБРАЗОВАНИИ: АНАЛИЗ РЕЗУЛЬТАТОВ И СОЦИАЛЬНЫХ ЭФФЕКТОВ ИЗМЕНЕНИЙ, ПРОИСХОДЯЩИХ В СФЕРЕ ОБРАЗОВАНИЯ В СВЯЗИ С ПОВЫШЕНИЕМ ОПЛАТЫ ТРУДА ПЕДАГОГИЧЕСКИХ РАБОТНИКОВ, ВВЕДЕНИЕМ ЭФФЕКТИВНОГО КОНТРАКТА»</a:t>
            </a:r>
            <a:endParaRPr lang="ru-RU" sz="3200" b="1" dirty="0" smtClean="0">
              <a:solidFill>
                <a:srgbClr val="FF0000"/>
              </a:solidFill>
              <a:latin typeface="Cambria" pitchFamily="18" charset="0"/>
            </a:endParaRPr>
          </a:p>
        </p:txBody>
      </p:sp>
      <p:pic>
        <p:nvPicPr>
          <p:cNvPr id="7173" name="Picture 2" descr="image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31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</p:pic>
      <p:pic>
        <p:nvPicPr>
          <p:cNvPr id="1027" name="Picture 3" descr="E:\IMG_891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45009" cy="10595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31285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AutoShape 3"/>
          <p:cNvSpPr>
            <a:spLocks/>
          </p:cNvSpPr>
          <p:nvPr/>
        </p:nvSpPr>
        <p:spPr bwMode="auto">
          <a:xfrm>
            <a:off x="39689" y="410767"/>
            <a:ext cx="9063037" cy="230981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/>
          <a:lstStyle/>
          <a:p>
            <a:pPr defTabSz="914400"/>
            <a:r>
              <a:rPr lang="ru-RU" sz="1400" b="1">
                <a:latin typeface="Arial" pitchFamily="34" charset="0"/>
                <a:cs typeface="Arial" pitchFamily="34" charset="0"/>
                <a:sym typeface="Arial" pitchFamily="34" charset="0"/>
              </a:rPr>
              <a:t>-</a:t>
            </a:r>
            <a:endParaRPr lang="ru-RU"/>
          </a:p>
        </p:txBody>
      </p:sp>
      <p:sp>
        <p:nvSpPr>
          <p:cNvPr id="7172" name="Rectangle 5"/>
          <p:cNvSpPr>
            <a:spLocks noGrp="1"/>
          </p:cNvSpPr>
          <p:nvPr>
            <p:ph idx="1"/>
          </p:nvPr>
        </p:nvSpPr>
        <p:spPr>
          <a:xfrm>
            <a:off x="1" y="1275606"/>
            <a:ext cx="9072564" cy="3780979"/>
          </a:xfrm>
        </p:spPr>
        <p:txBody>
          <a:bodyPr lIns="50800" tIns="50800" rIns="50800" bIns="50800">
            <a:noAutofit/>
          </a:bodyPr>
          <a:lstStyle/>
          <a:p>
            <a:pPr algn="ctr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endParaRPr lang="ru-RU" sz="24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400" b="1" dirty="0" smtClean="0">
                <a:latin typeface="Cambria" pitchFamily="18" charset="0"/>
              </a:rPr>
              <a:t>Создание оценочной комиссии (обязательные перевыборы 1 раз в год)</a:t>
            </a: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Ø"/>
            </a:pPr>
            <a:endParaRPr lang="ru-RU" sz="2400" b="1" dirty="0" smtClean="0">
              <a:latin typeface="Cambria" pitchFamily="18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400" b="1" dirty="0" smtClean="0">
                <a:latin typeface="Cambria" pitchFamily="18" charset="0"/>
              </a:rPr>
              <a:t>Разработка оценочных листов на основании критериев показателей эффективности</a:t>
            </a: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Ø"/>
            </a:pPr>
            <a:endParaRPr lang="ru-RU" sz="2400" b="1" dirty="0" smtClean="0">
              <a:latin typeface="Cambria" pitchFamily="18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400" b="1" dirty="0" smtClean="0">
                <a:latin typeface="Cambria" pitchFamily="18" charset="0"/>
              </a:rPr>
              <a:t>Внесение изменений в критерии показателей эффективности  в связи с совершенствованием системы образования</a:t>
            </a: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Ø"/>
            </a:pPr>
            <a:endParaRPr lang="ru-RU" sz="2400" b="1" dirty="0" smtClean="0">
              <a:latin typeface="Cambria" pitchFamily="18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endParaRPr lang="ru-RU" sz="2400" b="1" dirty="0" smtClean="0">
              <a:latin typeface="Cambria" pitchFamily="18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Ø"/>
            </a:pPr>
            <a:endParaRPr lang="ru-RU" sz="1600" b="1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  <p:pic>
        <p:nvPicPr>
          <p:cNvPr id="7173" name="Picture 2" descr="image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31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</p:pic>
      <p:sp>
        <p:nvSpPr>
          <p:cNvPr id="7175" name="AutoShape 16"/>
          <p:cNvSpPr>
            <a:spLocks/>
          </p:cNvSpPr>
          <p:nvPr/>
        </p:nvSpPr>
        <p:spPr bwMode="auto">
          <a:xfrm>
            <a:off x="1547664" y="135730"/>
            <a:ext cx="7524899" cy="77983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/>
          <a:lstStyle/>
          <a:p>
            <a:pPr defTabSz="914400"/>
            <a:endParaRPr lang="ru-RU" sz="2000" dirty="0">
              <a:latin typeface="Cambria" pitchFamily="18" charset="0"/>
            </a:endParaRPr>
          </a:p>
        </p:txBody>
      </p:sp>
      <p:pic>
        <p:nvPicPr>
          <p:cNvPr id="1027" name="Picture 3" descr="E:\IMG_891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45009" cy="105958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619672" y="195486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Организация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 работы по внедрению эффективного контракта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285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AutoShape 3"/>
          <p:cNvSpPr>
            <a:spLocks/>
          </p:cNvSpPr>
          <p:nvPr/>
        </p:nvSpPr>
        <p:spPr bwMode="auto">
          <a:xfrm>
            <a:off x="39689" y="410767"/>
            <a:ext cx="9063037" cy="230981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/>
          <a:lstStyle/>
          <a:p>
            <a:pPr defTabSz="914400"/>
            <a:r>
              <a:rPr lang="ru-RU" sz="1400" b="1">
                <a:latin typeface="Arial" pitchFamily="34" charset="0"/>
                <a:cs typeface="Arial" pitchFamily="34" charset="0"/>
                <a:sym typeface="Arial" pitchFamily="34" charset="0"/>
              </a:rPr>
              <a:t>-</a:t>
            </a:r>
            <a:endParaRPr lang="ru-RU"/>
          </a:p>
        </p:txBody>
      </p:sp>
      <p:sp>
        <p:nvSpPr>
          <p:cNvPr id="7172" name="Rectangle 5"/>
          <p:cNvSpPr>
            <a:spLocks noGrp="1"/>
          </p:cNvSpPr>
          <p:nvPr>
            <p:ph idx="1"/>
          </p:nvPr>
        </p:nvSpPr>
        <p:spPr>
          <a:xfrm>
            <a:off x="179389" y="1275606"/>
            <a:ext cx="8893175" cy="3780979"/>
          </a:xfrm>
        </p:spPr>
        <p:txBody>
          <a:bodyPr lIns="50800" tIns="50800" rIns="50800" bIns="50800">
            <a:noAutofit/>
          </a:bodyPr>
          <a:lstStyle/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Ø"/>
            </a:pP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Ø"/>
            </a:pPr>
            <a:endParaRPr lang="ru-RU" sz="2400" b="1" dirty="0" smtClean="0">
              <a:latin typeface="Cambria" pitchFamily="18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Ø"/>
            </a:pPr>
            <a:endParaRPr lang="ru-RU" sz="2400" b="1" dirty="0" smtClean="0">
              <a:latin typeface="Cambria" pitchFamily="18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Ø"/>
            </a:pPr>
            <a:endParaRPr lang="ru-RU" sz="1600" b="1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  <p:pic>
        <p:nvPicPr>
          <p:cNvPr id="7173" name="Picture 2" descr="image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31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</p:pic>
      <p:sp>
        <p:nvSpPr>
          <p:cNvPr id="7175" name="AutoShape 16"/>
          <p:cNvSpPr>
            <a:spLocks/>
          </p:cNvSpPr>
          <p:nvPr/>
        </p:nvSpPr>
        <p:spPr bwMode="auto">
          <a:xfrm>
            <a:off x="1547664" y="135730"/>
            <a:ext cx="7524899" cy="77983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Cambria" pitchFamily="18" charset="0"/>
              </a:rPr>
              <a:t>Внесение изменений в критерии показателей эффективности</a:t>
            </a:r>
            <a:endParaRPr lang="ru-RU" sz="2400" dirty="0">
              <a:solidFill>
                <a:schemeClr val="bg1"/>
              </a:solidFill>
              <a:latin typeface="Cambria" pitchFamily="18" charset="0"/>
            </a:endParaRPr>
          </a:p>
        </p:txBody>
      </p:sp>
      <p:pic>
        <p:nvPicPr>
          <p:cNvPr id="1027" name="Picture 3" descr="E:\IMG_891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45009" cy="1059582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1347614"/>
          <a:ext cx="9144000" cy="3479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2820144"/>
                <a:gridCol w="32758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2008 – 2013 </a:t>
                      </a:r>
                      <a:endParaRPr lang="ru-RU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2014 - …</a:t>
                      </a:r>
                      <a:endParaRPr lang="ru-RU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2015 - …</a:t>
                      </a:r>
                      <a:endParaRPr lang="ru-RU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</a:t>
                      </a:r>
                      <a:r>
                        <a:rPr lang="ru-RU" baseline="0" dirty="0" smtClean="0"/>
                        <a:t> и</a:t>
                      </a:r>
                      <a:r>
                        <a:rPr lang="ru-RU" dirty="0" smtClean="0"/>
                        <a:t>спользование информационных технологий при организации учебного процесса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 корректировку рабочих программ  предметов с целью формирования целостного понимания обучающимися узловых тем </a:t>
                      </a:r>
                      <a:r>
                        <a:rPr lang="ru-RU" dirty="0" err="1" smtClean="0"/>
                        <a:t>метапредметного</a:t>
                      </a:r>
                      <a:r>
                        <a:rPr lang="ru-RU" dirty="0" smtClean="0"/>
                        <a:t> содержания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</a:t>
                      </a:r>
                      <a:r>
                        <a:rPr lang="ru-RU" baseline="0" dirty="0" smtClean="0"/>
                        <a:t>а п</a:t>
                      </a:r>
                      <a:r>
                        <a:rPr lang="ru-RU" dirty="0" smtClean="0"/>
                        <a:t>одготовку обучающихся к прохождению международной сертификации  овладения иностранным языком на уровне не ниже А 1 в системе оценивания  уровня знаний</a:t>
                      </a:r>
                      <a:r>
                        <a:rPr lang="ru-RU" baseline="0" dirty="0" smtClean="0"/>
                        <a:t>, основанной на документе Совета Европы «Общеевропейские компетенции владения иностранным языком»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1285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Январь 2013 </a:t>
            </a:r>
            <a:endParaRPr lang="ru-RU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436096" y="4083918"/>
            <a:ext cx="606425" cy="469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979712" y="4155926"/>
            <a:ext cx="606425" cy="469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79512" y="2236102"/>
            <a:ext cx="8856984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Уважаемые коллеги!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Считаете ли Вы необходимым исключить из перечня критериев показателей эффективности  пункт 2.1.: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спользование информационных технологий при организации учебного процесса.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79712" y="4587974"/>
            <a:ext cx="4229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ДА                                                       НЕТ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AutoShape 3"/>
          <p:cNvSpPr>
            <a:spLocks/>
          </p:cNvSpPr>
          <p:nvPr/>
        </p:nvSpPr>
        <p:spPr bwMode="auto">
          <a:xfrm>
            <a:off x="39689" y="410767"/>
            <a:ext cx="9063037" cy="230981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/>
          <a:lstStyle/>
          <a:p>
            <a:pPr defTabSz="914400"/>
            <a:r>
              <a:rPr lang="ru-RU" sz="1400" b="1">
                <a:latin typeface="Arial" pitchFamily="34" charset="0"/>
                <a:cs typeface="Arial" pitchFamily="34" charset="0"/>
                <a:sym typeface="Arial" pitchFamily="34" charset="0"/>
              </a:rPr>
              <a:t>-</a:t>
            </a:r>
            <a:endParaRPr lang="ru-RU"/>
          </a:p>
        </p:txBody>
      </p:sp>
      <p:sp>
        <p:nvSpPr>
          <p:cNvPr id="7172" name="Rectangle 5"/>
          <p:cNvSpPr>
            <a:spLocks noGrp="1"/>
          </p:cNvSpPr>
          <p:nvPr>
            <p:ph idx="1"/>
          </p:nvPr>
        </p:nvSpPr>
        <p:spPr>
          <a:xfrm>
            <a:off x="179389" y="1275606"/>
            <a:ext cx="8893175" cy="3780979"/>
          </a:xfrm>
        </p:spPr>
        <p:txBody>
          <a:bodyPr lIns="50800" tIns="50800" rIns="50800" bIns="50800">
            <a:noAutofit/>
          </a:bodyPr>
          <a:lstStyle/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Ø"/>
            </a:pP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Ø"/>
            </a:pPr>
            <a:endParaRPr lang="ru-RU" sz="2400" b="1" dirty="0" smtClean="0">
              <a:latin typeface="Cambria" pitchFamily="18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Ø"/>
            </a:pPr>
            <a:endParaRPr lang="ru-RU" sz="2400" b="1" dirty="0" smtClean="0">
              <a:latin typeface="Cambria" pitchFamily="18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Ø"/>
            </a:pPr>
            <a:endParaRPr lang="ru-RU" sz="1600" b="1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  <p:pic>
        <p:nvPicPr>
          <p:cNvPr id="7173" name="Picture 2" descr="image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31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</p:pic>
      <p:sp>
        <p:nvSpPr>
          <p:cNvPr id="7175" name="AutoShape 16"/>
          <p:cNvSpPr>
            <a:spLocks/>
          </p:cNvSpPr>
          <p:nvPr/>
        </p:nvSpPr>
        <p:spPr bwMode="auto">
          <a:xfrm>
            <a:off x="1547664" y="135730"/>
            <a:ext cx="7524899" cy="77983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/>
          <a:lstStyle/>
          <a:p>
            <a:pPr defTabSz="914400"/>
            <a:endParaRPr lang="ru-RU" sz="1200" dirty="0">
              <a:latin typeface="Cambria" pitchFamily="18" charset="0"/>
            </a:endParaRPr>
          </a:p>
        </p:txBody>
      </p:sp>
      <p:pic>
        <p:nvPicPr>
          <p:cNvPr id="1027" name="Picture 3" descr="E:\IMG_891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45009" cy="1059582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1347614"/>
          <a:ext cx="9144000" cy="3205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2820144"/>
                <a:gridCol w="32758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 2013 – 2014   </a:t>
                      </a:r>
                      <a:endParaRPr lang="ru-RU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2014</a:t>
                      </a:r>
                      <a:endParaRPr lang="ru-RU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2015</a:t>
                      </a:r>
                      <a:endParaRPr lang="ru-RU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</a:t>
                      </a:r>
                      <a:r>
                        <a:rPr lang="ru-RU" baseline="0" dirty="0" smtClean="0"/>
                        <a:t> освоение электронного журнала и его качественное ведение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</a:t>
                      </a:r>
                      <a:r>
                        <a:rPr lang="ru-RU" baseline="0" dirty="0" smtClean="0"/>
                        <a:t> работу с </a:t>
                      </a:r>
                      <a:r>
                        <a:rPr lang="ru-RU" dirty="0" smtClean="0"/>
                        <a:t> учебными мобильными группами:</a:t>
                      </a:r>
                    </a:p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на параллели; </a:t>
                      </a:r>
                    </a:p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разновозрастных групп; 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внутри  классов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 организацию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и контроль </a:t>
                      </a:r>
                      <a:r>
                        <a:rPr lang="ru-RU" smtClean="0"/>
                        <a:t>обучения </a:t>
                      </a:r>
                      <a:r>
                        <a:rPr lang="ru-RU" baseline="0" smtClean="0"/>
                        <a:t>9 </a:t>
                      </a:r>
                      <a:r>
                        <a:rPr lang="ru-RU" baseline="0" dirty="0" smtClean="0"/>
                        <a:t>–</a:t>
                      </a:r>
                      <a:r>
                        <a:rPr lang="ru-RU" baseline="0" dirty="0" err="1" smtClean="0"/>
                        <a:t>х</a:t>
                      </a:r>
                      <a:r>
                        <a:rPr lang="ru-RU" baseline="0" dirty="0" smtClean="0"/>
                        <a:t> классов в рамках </a:t>
                      </a:r>
                      <a:r>
                        <a:rPr lang="ru-RU" dirty="0" smtClean="0"/>
                        <a:t>  проекта «Создание региональной модели</a:t>
                      </a:r>
                      <a:r>
                        <a:rPr lang="ru-RU" baseline="0" dirty="0" smtClean="0"/>
                        <a:t> организации профессионального  обучения школьников в условиях взаимодействия организаций общего и профессионального образования</a:t>
                      </a:r>
                      <a:r>
                        <a:rPr lang="ru-RU" dirty="0" smtClean="0"/>
                        <a:t>»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619672" y="195486"/>
            <a:ext cx="73448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Cambria" pitchFamily="18" charset="0"/>
              </a:rPr>
              <a:t>Внесение изменений в критерии показателей эффективности 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285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AutoShape 3"/>
          <p:cNvSpPr>
            <a:spLocks/>
          </p:cNvSpPr>
          <p:nvPr/>
        </p:nvSpPr>
        <p:spPr bwMode="auto">
          <a:xfrm>
            <a:off x="39689" y="410767"/>
            <a:ext cx="9063037" cy="230981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/>
          <a:lstStyle/>
          <a:p>
            <a:pPr defTabSz="914400"/>
            <a:r>
              <a:rPr lang="ru-RU" sz="1400" b="1">
                <a:latin typeface="Arial" pitchFamily="34" charset="0"/>
                <a:cs typeface="Arial" pitchFamily="34" charset="0"/>
                <a:sym typeface="Arial" pitchFamily="34" charset="0"/>
              </a:rPr>
              <a:t>-</a:t>
            </a:r>
            <a:endParaRPr lang="ru-RU"/>
          </a:p>
        </p:txBody>
      </p:sp>
      <p:sp>
        <p:nvSpPr>
          <p:cNvPr id="7172" name="Rectangle 5"/>
          <p:cNvSpPr>
            <a:spLocks noGrp="1"/>
          </p:cNvSpPr>
          <p:nvPr>
            <p:ph idx="1"/>
          </p:nvPr>
        </p:nvSpPr>
        <p:spPr>
          <a:xfrm>
            <a:off x="250825" y="1203598"/>
            <a:ext cx="8893175" cy="3780979"/>
          </a:xfrm>
        </p:spPr>
        <p:txBody>
          <a:bodyPr lIns="50800" tIns="50800" rIns="50800" bIns="50800">
            <a:noAutofit/>
          </a:bodyPr>
          <a:lstStyle/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endParaRPr lang="ru-RU" sz="2400" b="1" dirty="0" smtClean="0">
              <a:latin typeface="Cambria" pitchFamily="18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r>
              <a:rPr lang="ru-RU" sz="2400" b="1" u="sng" dirty="0" smtClean="0"/>
              <a:t>Трудовые </a:t>
            </a: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r>
              <a:rPr lang="ru-RU" sz="2400" b="1" u="sng" dirty="0" smtClean="0"/>
              <a:t>обязанности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endParaRPr lang="ru-RU" sz="2400" dirty="0" smtClean="0"/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endParaRPr lang="ru-RU" sz="2400" dirty="0" smtClean="0"/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r>
              <a:rPr lang="ru-RU" sz="2400" dirty="0" smtClean="0"/>
              <a:t>                                                                                       </a:t>
            </a:r>
            <a:r>
              <a:rPr lang="ru-RU" sz="1800" b="1" dirty="0" smtClean="0"/>
              <a:t>Премиальные выплаты по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r>
              <a:rPr lang="ru-RU" sz="1800" b="1" dirty="0" smtClean="0"/>
              <a:t>                                                                                                                                 итогам работы</a:t>
            </a:r>
            <a:endParaRPr lang="ru-RU" sz="2800" b="1" dirty="0" smtClean="0"/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r>
              <a:rPr lang="ru-RU" sz="2400" dirty="0" smtClean="0"/>
              <a:t>                                     </a:t>
            </a:r>
            <a:r>
              <a:rPr lang="ru-RU" sz="1600" b="1" dirty="0" smtClean="0"/>
              <a:t>Выплаты компенсационного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r>
              <a:rPr lang="ru-RU" sz="1600" b="1" dirty="0" smtClean="0"/>
              <a:t>                                                          характера                               </a:t>
            </a:r>
            <a:r>
              <a:rPr lang="ru-RU" sz="1800" b="1" dirty="0" smtClean="0"/>
              <a:t>Выплаты стимулирующего характера</a:t>
            </a:r>
            <a:endParaRPr lang="ru-RU" sz="1600" b="1" dirty="0" smtClean="0"/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r>
              <a:rPr lang="ru-RU" sz="1600" dirty="0" smtClean="0"/>
              <a:t>                                                               </a:t>
            </a:r>
          </a:p>
        </p:txBody>
      </p:sp>
      <p:pic>
        <p:nvPicPr>
          <p:cNvPr id="7173" name="Picture 2" descr="image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31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</p:pic>
      <p:sp>
        <p:nvSpPr>
          <p:cNvPr id="7175" name="AutoShape 16"/>
          <p:cNvSpPr>
            <a:spLocks/>
          </p:cNvSpPr>
          <p:nvPr/>
        </p:nvSpPr>
        <p:spPr bwMode="auto">
          <a:xfrm>
            <a:off x="1547664" y="135730"/>
            <a:ext cx="7524899" cy="77983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/>
          <a:lstStyle/>
          <a:p>
            <a:pPr defTabSz="914400"/>
            <a:endParaRPr lang="ru-RU" sz="1200" dirty="0">
              <a:latin typeface="Cambria" pitchFamily="18" charset="0"/>
            </a:endParaRPr>
          </a:p>
        </p:txBody>
      </p:sp>
      <p:pic>
        <p:nvPicPr>
          <p:cNvPr id="1027" name="Picture 3" descr="E:\IMG_891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45009" cy="1059582"/>
          </a:xfrm>
          <a:prstGeom prst="rect">
            <a:avLst/>
          </a:prstGeom>
          <a:noFill/>
        </p:spPr>
      </p:pic>
      <p:cxnSp>
        <p:nvCxnSpPr>
          <p:cNvPr id="9" name="Прямая со стрелкой 8"/>
          <p:cNvCxnSpPr/>
          <p:nvPr/>
        </p:nvCxnSpPr>
        <p:spPr>
          <a:xfrm flipH="1">
            <a:off x="1619672" y="1347614"/>
            <a:ext cx="1012304" cy="7920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211960" y="1347614"/>
            <a:ext cx="0" cy="108012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580112" y="1347614"/>
            <a:ext cx="720080" cy="108012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699792" y="2499742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/>
              <a:t>Условия оплаты труда</a:t>
            </a:r>
            <a:endParaRPr lang="ru-RU" sz="2400" b="1" u="sng" dirty="0"/>
          </a:p>
        </p:txBody>
      </p:sp>
      <p:sp>
        <p:nvSpPr>
          <p:cNvPr id="20" name="TextBox 19"/>
          <p:cNvSpPr txBox="1"/>
          <p:nvPr/>
        </p:nvSpPr>
        <p:spPr>
          <a:xfrm>
            <a:off x="6372200" y="1923678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/>
              <a:t>Показатели и критерии оценки эффективности</a:t>
            </a:r>
            <a:endParaRPr lang="ru-RU" sz="2400" b="1" u="sng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 flipH="1">
            <a:off x="1547664" y="3003798"/>
            <a:ext cx="1152128" cy="93610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3851920" y="3003798"/>
            <a:ext cx="0" cy="11521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4716016" y="3003798"/>
            <a:ext cx="792088" cy="151216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79512" y="4011910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Должностной оклад за установленное время</a:t>
            </a:r>
            <a:endParaRPr lang="ru-RU" b="1" dirty="0"/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5508104" y="3003798"/>
            <a:ext cx="792088" cy="86409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835696" y="411510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Эффективный контракт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285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AutoShape 3"/>
          <p:cNvSpPr>
            <a:spLocks/>
          </p:cNvSpPr>
          <p:nvPr/>
        </p:nvSpPr>
        <p:spPr bwMode="auto">
          <a:xfrm>
            <a:off x="39689" y="410767"/>
            <a:ext cx="9063037" cy="230981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/>
          <a:lstStyle/>
          <a:p>
            <a:pPr defTabSz="914400"/>
            <a:r>
              <a:rPr lang="ru-RU" sz="1400" b="1">
                <a:latin typeface="Arial" pitchFamily="34" charset="0"/>
                <a:cs typeface="Arial" pitchFamily="34" charset="0"/>
                <a:sym typeface="Arial" pitchFamily="34" charset="0"/>
              </a:rPr>
              <a:t>-</a:t>
            </a:r>
            <a:endParaRPr lang="ru-RU"/>
          </a:p>
        </p:txBody>
      </p:sp>
      <p:sp>
        <p:nvSpPr>
          <p:cNvPr id="7172" name="Rectangle 5"/>
          <p:cNvSpPr>
            <a:spLocks noGrp="1"/>
          </p:cNvSpPr>
          <p:nvPr>
            <p:ph idx="1"/>
          </p:nvPr>
        </p:nvSpPr>
        <p:spPr>
          <a:xfrm>
            <a:off x="179389" y="1275606"/>
            <a:ext cx="8893175" cy="3780979"/>
          </a:xfrm>
        </p:spPr>
        <p:txBody>
          <a:bodyPr lIns="50800" tIns="50800" rIns="50800" bIns="50800">
            <a:noAutofit/>
          </a:bodyPr>
          <a:lstStyle/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Ø"/>
            </a:pP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Ø"/>
            </a:pPr>
            <a:endParaRPr lang="ru-RU" sz="1600" b="1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  <p:pic>
        <p:nvPicPr>
          <p:cNvPr id="7173" name="Picture 2" descr="image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31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</p:pic>
      <p:sp>
        <p:nvSpPr>
          <p:cNvPr id="7175" name="AutoShape 16"/>
          <p:cNvSpPr>
            <a:spLocks/>
          </p:cNvSpPr>
          <p:nvPr/>
        </p:nvSpPr>
        <p:spPr bwMode="auto">
          <a:xfrm>
            <a:off x="1547664" y="135730"/>
            <a:ext cx="7524899" cy="77983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/>
          <a:lstStyle/>
          <a:p>
            <a:pPr algn="ctr"/>
            <a:endParaRPr lang="ru-RU" sz="2000" dirty="0" smtClean="0">
              <a:solidFill>
                <a:schemeClr val="bg1"/>
              </a:solidFill>
            </a:endParaRPr>
          </a:p>
          <a:p>
            <a:pPr defTabSz="914400"/>
            <a:endParaRPr lang="ru-RU" sz="2000" dirty="0">
              <a:latin typeface="Cambria" pitchFamily="18" charset="0"/>
            </a:endParaRPr>
          </a:p>
        </p:txBody>
      </p:sp>
      <p:pic>
        <p:nvPicPr>
          <p:cNvPr id="1027" name="Picture 3" descr="E:\IMG_891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45009" cy="1059582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1287780"/>
          <a:ext cx="9143999" cy="3724275"/>
        </p:xfrm>
        <a:graphic>
          <a:graphicData uri="http://schemas.openxmlformats.org/drawingml/2006/table">
            <a:tbl>
              <a:tblPr/>
              <a:tblGrid>
                <a:gridCol w="6603628"/>
                <a:gridCol w="1354737"/>
                <a:gridCol w="1185634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latin typeface="Calibri"/>
                          <a:ea typeface="Calibri"/>
                          <a:cs typeface="Times New Roman"/>
                        </a:rPr>
                        <a:t>Начисление по тарификации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>
                          <a:latin typeface="Calibri"/>
                          <a:ea typeface="Calibri"/>
                          <a:cs typeface="Times New Roman"/>
                        </a:rPr>
                        <a:t>Учитель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>
                          <a:latin typeface="Calibri"/>
                          <a:ea typeface="Calibri"/>
                          <a:cs typeface="Times New Roman"/>
                        </a:rPr>
                        <a:t>Учитель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latin typeface="Calibri"/>
                          <a:ea typeface="Calibri"/>
                          <a:cs typeface="Times New Roman"/>
                        </a:rPr>
                        <a:t>Преподаваемый предмет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>
                          <a:latin typeface="Calibri"/>
                          <a:ea typeface="Calibri"/>
                          <a:cs typeface="Times New Roman"/>
                        </a:rPr>
                        <a:t>физика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>
                          <a:latin typeface="Calibri"/>
                          <a:ea typeface="Calibri"/>
                          <a:cs typeface="Times New Roman"/>
                        </a:rPr>
                        <a:t>физика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latin typeface="Calibri"/>
                          <a:ea typeface="Calibri"/>
                          <a:cs typeface="Times New Roman"/>
                        </a:rPr>
                        <a:t>Учебная нагрузка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latin typeface="Calibri"/>
                          <a:ea typeface="Calibri"/>
                          <a:cs typeface="Times New Roman"/>
                        </a:rPr>
                        <a:t>Базовая ставка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>
                          <a:latin typeface="Calibri"/>
                          <a:ea typeface="Calibri"/>
                          <a:cs typeface="Times New Roman"/>
                        </a:rPr>
                        <a:t>10451,75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>
                          <a:latin typeface="Calibri"/>
                          <a:ea typeface="Calibri"/>
                          <a:cs typeface="Times New Roman"/>
                        </a:rPr>
                        <a:t>10451,75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latin typeface="Calibri"/>
                          <a:ea typeface="Calibri"/>
                          <a:cs typeface="Times New Roman"/>
                        </a:rPr>
                        <a:t>Сложность предмета 1,10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>
                          <a:latin typeface="Calibri"/>
                          <a:ea typeface="Calibri"/>
                          <a:cs typeface="Times New Roman"/>
                        </a:rPr>
                        <a:t>1045,18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>
                          <a:latin typeface="Calibri"/>
                          <a:ea typeface="Calibri"/>
                          <a:cs typeface="Times New Roman"/>
                        </a:rPr>
                        <a:t>1045,18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Категория 1,15</a:t>
                      </a:r>
                      <a:endParaRPr lang="ru-RU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>
                          <a:latin typeface="Calibri"/>
                          <a:ea typeface="Calibri"/>
                          <a:cs typeface="Times New Roman"/>
                        </a:rPr>
                        <a:t>1724,54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latin typeface="Calibri"/>
                          <a:ea typeface="Calibri"/>
                          <a:cs typeface="Times New Roman"/>
                        </a:rPr>
                        <a:t>Повышающий  коэффициент  за КВ 1,5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>
                          <a:latin typeface="Calibri"/>
                          <a:ea typeface="Calibri"/>
                          <a:cs typeface="Times New Roman"/>
                        </a:rPr>
                        <a:t>222,13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>
                          <a:latin typeface="Calibri"/>
                          <a:ea typeface="Calibri"/>
                          <a:cs typeface="Times New Roman"/>
                        </a:rPr>
                        <a:t>222,13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latin typeface="Calibri"/>
                          <a:ea typeface="Calibri"/>
                          <a:cs typeface="Times New Roman"/>
                        </a:rPr>
                        <a:t>Заведование кабинетом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>
                          <a:latin typeface="Calibri"/>
                          <a:ea typeface="Calibri"/>
                          <a:cs typeface="Times New Roman"/>
                        </a:rPr>
                        <a:t>1000,00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>
                          <a:latin typeface="Calibri"/>
                          <a:ea typeface="Calibri"/>
                          <a:cs typeface="Times New Roman"/>
                        </a:rPr>
                        <a:t>1000,00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Повышающий коэффициент 2,0 за деление классов на группы (10-11 классы)</a:t>
                      </a:r>
                      <a:endParaRPr lang="ru-RU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>
                          <a:latin typeface="Calibri"/>
                          <a:ea typeface="Calibri"/>
                          <a:cs typeface="Times New Roman"/>
                        </a:rPr>
                        <a:t>4162,00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latin typeface="Calibri"/>
                          <a:ea typeface="Calibri"/>
                          <a:cs typeface="Times New Roman"/>
                        </a:rPr>
                        <a:t>Надбавка за реализация </a:t>
                      </a:r>
                      <a:r>
                        <a:rPr lang="ru-RU" sz="1250" dirty="0" err="1">
                          <a:latin typeface="Calibri"/>
                          <a:ea typeface="Calibri"/>
                          <a:cs typeface="Times New Roman"/>
                        </a:rPr>
                        <a:t>ФГОС-программ</a:t>
                      </a:r>
                      <a:endParaRPr lang="ru-RU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>
                          <a:latin typeface="Calibri"/>
                          <a:ea typeface="Calibri"/>
                          <a:cs typeface="Times New Roman"/>
                        </a:rPr>
                        <a:t>1220,54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>
                          <a:latin typeface="Calibri"/>
                          <a:ea typeface="Calibri"/>
                          <a:cs typeface="Times New Roman"/>
                        </a:rPr>
                        <a:t>1220,54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Повышающий </a:t>
                      </a:r>
                      <a:r>
                        <a:rPr lang="ru-RU" sz="125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коэф-т</a:t>
                      </a:r>
                      <a:r>
                        <a:rPr lang="ru-RU" sz="125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1,15 за работу в </a:t>
                      </a:r>
                      <a:r>
                        <a:rPr lang="ru-RU" sz="125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разноуровневых</a:t>
                      </a:r>
                      <a:r>
                        <a:rPr lang="ru-RU" sz="125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группах внутри одного класса</a:t>
                      </a:r>
                      <a:endParaRPr lang="ru-RU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>
                          <a:latin typeface="Calibri"/>
                          <a:ea typeface="Calibri"/>
                          <a:cs typeface="Times New Roman"/>
                        </a:rPr>
                        <a:t>908,39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latin typeface="Calibri"/>
                          <a:ea typeface="Calibri"/>
                          <a:cs typeface="Times New Roman"/>
                        </a:rPr>
                        <a:t>Надбавка за проверку тетрадей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>
                          <a:latin typeface="Calibri"/>
                          <a:ea typeface="Calibri"/>
                          <a:cs typeface="Times New Roman"/>
                        </a:rPr>
                        <a:t>522,59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>
                          <a:latin typeface="Calibri"/>
                          <a:ea typeface="Calibri"/>
                          <a:cs typeface="Times New Roman"/>
                        </a:rPr>
                        <a:t>522,59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Надбавка за соотв. высшей категории</a:t>
                      </a:r>
                      <a:endParaRPr lang="ru-RU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latin typeface="Calibri"/>
                          <a:ea typeface="Calibri"/>
                          <a:cs typeface="Times New Roman"/>
                        </a:rPr>
                        <a:t>4000,00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latin typeface="Calibri"/>
                          <a:ea typeface="Calibri"/>
                          <a:cs typeface="Times New Roman"/>
                        </a:rPr>
                        <a:t>Надбавка за подготовку к </a:t>
                      </a:r>
                      <a:r>
                        <a:rPr lang="ru-RU" sz="1250" dirty="0" err="1">
                          <a:latin typeface="Calibri"/>
                          <a:ea typeface="Calibri"/>
                          <a:cs typeface="Times New Roman"/>
                        </a:rPr>
                        <a:t>лабор</a:t>
                      </a:r>
                      <a:r>
                        <a:rPr lang="ru-RU" sz="1250" dirty="0">
                          <a:latin typeface="Calibri"/>
                          <a:ea typeface="Calibri"/>
                          <a:cs typeface="Times New Roman"/>
                        </a:rPr>
                        <a:t>., </a:t>
                      </a:r>
                      <a:r>
                        <a:rPr lang="ru-RU" sz="1250" dirty="0" err="1">
                          <a:latin typeface="Calibri"/>
                          <a:ea typeface="Calibri"/>
                          <a:cs typeface="Times New Roman"/>
                        </a:rPr>
                        <a:t>практ</a:t>
                      </a:r>
                      <a:r>
                        <a:rPr lang="ru-RU" sz="1250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250" dirty="0" err="1">
                          <a:latin typeface="Calibri"/>
                          <a:ea typeface="Calibri"/>
                          <a:cs typeface="Times New Roman"/>
                        </a:rPr>
                        <a:t>демонстр.работам</a:t>
                      </a:r>
                      <a:endParaRPr lang="ru-RU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latin typeface="Calibri"/>
                          <a:ea typeface="Calibri"/>
                          <a:cs typeface="Times New Roman"/>
                        </a:rPr>
                        <a:t>1575,00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>
                          <a:latin typeface="Calibri"/>
                          <a:ea typeface="Calibri"/>
                          <a:cs typeface="Times New Roman"/>
                        </a:rPr>
                        <a:t>1575,00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Сопровождение дистанционного обучения обучающихся курсов, лекций в рамках проекта «Сетевая школа НИЯУ МИФИ»</a:t>
                      </a:r>
                      <a:endParaRPr lang="ru-RU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>
                          <a:latin typeface="Calibri"/>
                          <a:ea typeface="Calibri"/>
                          <a:cs typeface="Times New Roman"/>
                        </a:rPr>
                        <a:t>1050,00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b="1" dirty="0" smtClean="0">
                          <a:latin typeface="Calibri"/>
                          <a:ea typeface="Calibri"/>
                          <a:cs typeface="Times New Roman"/>
                        </a:rPr>
                        <a:t>27882,11</a:t>
                      </a:r>
                      <a:endParaRPr lang="ru-RU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50" b="1" dirty="0" smtClean="0">
                          <a:latin typeface="Calibri"/>
                          <a:ea typeface="Calibri"/>
                          <a:cs typeface="Times New Roman"/>
                        </a:rPr>
                        <a:t>16037,19</a:t>
                      </a:r>
                      <a:endParaRPr lang="ru-RU" sz="12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691680" y="339502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Сравнительные показатели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31285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AutoShape 3"/>
          <p:cNvSpPr>
            <a:spLocks/>
          </p:cNvSpPr>
          <p:nvPr/>
        </p:nvSpPr>
        <p:spPr bwMode="auto">
          <a:xfrm>
            <a:off x="39689" y="410767"/>
            <a:ext cx="9063037" cy="230981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/>
          <a:lstStyle/>
          <a:p>
            <a:pPr defTabSz="914400"/>
            <a:r>
              <a:rPr lang="ru-RU" sz="1400" b="1">
                <a:latin typeface="Arial" pitchFamily="34" charset="0"/>
                <a:cs typeface="Arial" pitchFamily="34" charset="0"/>
                <a:sym typeface="Arial" pitchFamily="34" charset="0"/>
              </a:rPr>
              <a:t>-</a:t>
            </a:r>
            <a:endParaRPr lang="ru-RU"/>
          </a:p>
        </p:txBody>
      </p:sp>
      <p:sp>
        <p:nvSpPr>
          <p:cNvPr id="7172" name="Rectangle 5"/>
          <p:cNvSpPr>
            <a:spLocks noGrp="1"/>
          </p:cNvSpPr>
          <p:nvPr>
            <p:ph idx="1"/>
          </p:nvPr>
        </p:nvSpPr>
        <p:spPr>
          <a:xfrm>
            <a:off x="179389" y="1275606"/>
            <a:ext cx="8893175" cy="3780979"/>
          </a:xfrm>
        </p:spPr>
        <p:txBody>
          <a:bodyPr lIns="50800" tIns="50800" rIns="50800" bIns="50800">
            <a:noAutofit/>
          </a:bodyPr>
          <a:lstStyle/>
          <a:p>
            <a:pPr marL="342900" indent="-342900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/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Cambria" pitchFamily="18" charset="0"/>
              </a:rPr>
              <a:t>Установление  оплаты труда работников , в зависимости от качества образования</a:t>
            </a:r>
          </a:p>
          <a:p>
            <a:pPr marL="342900" indent="-342900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/>
              <a:buAutoNum type="arabicPeriod"/>
            </a:pPr>
            <a:endParaRPr lang="ru-RU" sz="2400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/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Cambria" pitchFamily="18" charset="0"/>
              </a:rPr>
              <a:t>Рост заработной платы  не за счет повышения учебной нагрузки</a:t>
            </a:r>
          </a:p>
          <a:p>
            <a:pPr marL="342900" indent="-342900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/>
              <a:buAutoNum type="arabicPeriod"/>
            </a:pPr>
            <a:endParaRPr lang="ru-RU" sz="2400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Cambria" pitchFamily="18" charset="0"/>
              </a:rPr>
              <a:t>Отмена неэффективных стимулирующих выплат</a:t>
            </a:r>
          </a:p>
          <a:p>
            <a:pPr marL="342900" indent="-342900"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AutoNum type="arabicPeriod"/>
            </a:pPr>
            <a:endParaRPr lang="ru-RU" sz="2400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Cambria" pitchFamily="18" charset="0"/>
              </a:rPr>
              <a:t>Создание прозрачного механизма оплаты труда</a:t>
            </a:r>
          </a:p>
          <a:p>
            <a:pPr marL="342900" indent="-342900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AutoNum type="arabicPeriod"/>
            </a:pPr>
            <a:endParaRPr lang="ru-RU" sz="2400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Cambria" pitchFamily="18" charset="0"/>
              </a:rPr>
              <a:t>Повышение уровня квалификации работников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Ø"/>
            </a:pPr>
            <a:endParaRPr lang="ru-RU" sz="1600" b="1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  <p:pic>
        <p:nvPicPr>
          <p:cNvPr id="7173" name="Picture 2" descr="image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31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</p:pic>
      <p:sp>
        <p:nvSpPr>
          <p:cNvPr id="7175" name="AutoShape 16"/>
          <p:cNvSpPr>
            <a:spLocks/>
          </p:cNvSpPr>
          <p:nvPr/>
        </p:nvSpPr>
        <p:spPr bwMode="auto">
          <a:xfrm>
            <a:off x="1547664" y="135730"/>
            <a:ext cx="7524899" cy="77983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/>
          <a:lstStyle/>
          <a:p>
            <a:pPr defTabSz="914400"/>
            <a:endParaRPr lang="ru-RU" sz="2000" dirty="0">
              <a:latin typeface="Cambria" pitchFamily="18" charset="0"/>
            </a:endParaRPr>
          </a:p>
        </p:txBody>
      </p:sp>
      <p:pic>
        <p:nvPicPr>
          <p:cNvPr id="1027" name="Picture 3" descr="E:\IMG_891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45009" cy="105958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835696" y="339502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Результаты внедрения эффективного контракта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285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AutoShape 3"/>
          <p:cNvSpPr>
            <a:spLocks/>
          </p:cNvSpPr>
          <p:nvPr/>
        </p:nvSpPr>
        <p:spPr bwMode="auto">
          <a:xfrm>
            <a:off x="39689" y="410767"/>
            <a:ext cx="9063037" cy="230981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/>
          <a:lstStyle/>
          <a:p>
            <a:pPr defTabSz="914400"/>
            <a:r>
              <a:rPr lang="ru-RU" sz="1400" b="1">
                <a:latin typeface="Arial" pitchFamily="34" charset="0"/>
                <a:cs typeface="Arial" pitchFamily="34" charset="0"/>
                <a:sym typeface="Arial" pitchFamily="34" charset="0"/>
              </a:rPr>
              <a:t>-</a:t>
            </a:r>
            <a:endParaRPr lang="ru-RU"/>
          </a:p>
        </p:txBody>
      </p:sp>
      <p:sp>
        <p:nvSpPr>
          <p:cNvPr id="7172" name="Rectangle 5"/>
          <p:cNvSpPr>
            <a:spLocks noGrp="1"/>
          </p:cNvSpPr>
          <p:nvPr>
            <p:ph idx="1"/>
          </p:nvPr>
        </p:nvSpPr>
        <p:spPr>
          <a:xfrm>
            <a:off x="179389" y="1275606"/>
            <a:ext cx="8893175" cy="3780979"/>
          </a:xfrm>
        </p:spPr>
        <p:txBody>
          <a:bodyPr lIns="50800" tIns="50800" rIns="50800" bIns="50800">
            <a:noAutofit/>
          </a:bodyPr>
          <a:lstStyle/>
          <a:p>
            <a:pPr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Ø"/>
            </a:pP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Советск – второй город по величине в Калининградской </a:t>
            </a: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области с </a:t>
            </a: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населением 44 тыс. человек.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Образовательных учреждений – 6 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Ø"/>
            </a:pP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Средняя заработная плата по региону – 27428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Ø"/>
            </a:pP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Средняя заработная плата по лицею – 28963 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Ø"/>
            </a:pPr>
            <a:endParaRPr lang="ru-RU" sz="1800" b="1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  <p:pic>
        <p:nvPicPr>
          <p:cNvPr id="7173" name="Picture 2" descr="image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31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</p:pic>
      <p:sp>
        <p:nvSpPr>
          <p:cNvPr id="7175" name="AutoShape 16"/>
          <p:cNvSpPr>
            <a:spLocks/>
          </p:cNvSpPr>
          <p:nvPr/>
        </p:nvSpPr>
        <p:spPr bwMode="auto">
          <a:xfrm>
            <a:off x="1547664" y="135730"/>
            <a:ext cx="7524899" cy="77983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/>
          <a:lstStyle/>
          <a:p>
            <a:pPr defTabSz="914400"/>
            <a:endParaRPr lang="ru-RU" sz="1200" dirty="0">
              <a:solidFill>
                <a:schemeClr val="bg1"/>
              </a:solidFill>
              <a:latin typeface="Cambria" pitchFamily="18" charset="0"/>
            </a:endParaRPr>
          </a:p>
        </p:txBody>
      </p:sp>
      <p:pic>
        <p:nvPicPr>
          <p:cNvPr id="1027" name="Picture 3" descr="E:\IMG_891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45009" cy="105958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475656" y="123478"/>
            <a:ext cx="7668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Семинар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«Эффективный контракт в дошкольном и общем образовании»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285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AutoShape 3"/>
          <p:cNvSpPr>
            <a:spLocks/>
          </p:cNvSpPr>
          <p:nvPr/>
        </p:nvSpPr>
        <p:spPr bwMode="auto">
          <a:xfrm>
            <a:off x="39689" y="410767"/>
            <a:ext cx="9063037" cy="230981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/>
          <a:lstStyle/>
          <a:p>
            <a:pPr defTabSz="914400"/>
            <a:r>
              <a:rPr lang="ru-RU" sz="1400" b="1">
                <a:latin typeface="Arial" pitchFamily="34" charset="0"/>
                <a:cs typeface="Arial" pitchFamily="34" charset="0"/>
                <a:sym typeface="Arial" pitchFamily="34" charset="0"/>
              </a:rPr>
              <a:t>-</a:t>
            </a:r>
            <a:endParaRPr lang="ru-RU"/>
          </a:p>
        </p:txBody>
      </p:sp>
      <p:sp>
        <p:nvSpPr>
          <p:cNvPr id="7172" name="Rectangle 5"/>
          <p:cNvSpPr>
            <a:spLocks noGrp="1"/>
          </p:cNvSpPr>
          <p:nvPr>
            <p:ph idx="1"/>
          </p:nvPr>
        </p:nvSpPr>
        <p:spPr>
          <a:xfrm>
            <a:off x="179389" y="1275606"/>
            <a:ext cx="8893175" cy="3780979"/>
          </a:xfrm>
        </p:spPr>
        <p:txBody>
          <a:bodyPr lIns="50800" tIns="50800" rIns="50800" bIns="50800">
            <a:noAutofit/>
          </a:bodyPr>
          <a:lstStyle/>
          <a:p>
            <a:pPr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Ø"/>
            </a:pP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МАОУ лицей № 5 образован в 1971г.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Количество обучающихся – 739 чел.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Количество педагогических работников – 47 человек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Средний возраст педагогов </a:t>
            </a:r>
            <a:r>
              <a:rPr lang="ru-RU" sz="1600" b="1" dirty="0" smtClean="0">
                <a:solidFill>
                  <a:srgbClr val="002060"/>
                </a:solidFill>
                <a:latin typeface="Cambria" pitchFamily="18" charset="0"/>
              </a:rPr>
              <a:t>– </a:t>
            </a: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52 года</a:t>
            </a:r>
            <a:endParaRPr lang="ru-RU" sz="16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Ø"/>
            </a:pPr>
            <a:endParaRPr lang="ru-RU" sz="16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Ø"/>
            </a:pPr>
            <a:endParaRPr lang="ru-RU" sz="1600" b="1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  <p:pic>
        <p:nvPicPr>
          <p:cNvPr id="7173" name="Picture 2" descr="image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31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</p:pic>
      <p:sp>
        <p:nvSpPr>
          <p:cNvPr id="7175" name="AutoShape 16"/>
          <p:cNvSpPr>
            <a:spLocks/>
          </p:cNvSpPr>
          <p:nvPr/>
        </p:nvSpPr>
        <p:spPr bwMode="auto">
          <a:xfrm>
            <a:off x="1547664" y="135730"/>
            <a:ext cx="7524899" cy="77983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Семинар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«Эффективный контракт в дошкольном и общем образовании»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1027" name="Picture 3" descr="E:\IMG_891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45009" cy="10595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31285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AutoShape 3"/>
          <p:cNvSpPr>
            <a:spLocks/>
          </p:cNvSpPr>
          <p:nvPr/>
        </p:nvSpPr>
        <p:spPr bwMode="auto">
          <a:xfrm>
            <a:off x="39689" y="410767"/>
            <a:ext cx="9063037" cy="230981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/>
          <a:lstStyle/>
          <a:p>
            <a:pPr defTabSz="914400"/>
            <a:r>
              <a:rPr lang="ru-RU" sz="1400" b="1">
                <a:latin typeface="Arial" pitchFamily="34" charset="0"/>
                <a:cs typeface="Arial" pitchFamily="34" charset="0"/>
                <a:sym typeface="Arial" pitchFamily="34" charset="0"/>
              </a:rPr>
              <a:t>-</a:t>
            </a:r>
            <a:endParaRPr lang="ru-RU"/>
          </a:p>
        </p:txBody>
      </p:sp>
      <p:sp>
        <p:nvSpPr>
          <p:cNvPr id="7172" name="Rectangle 5"/>
          <p:cNvSpPr>
            <a:spLocks noGrp="1"/>
          </p:cNvSpPr>
          <p:nvPr>
            <p:ph idx="1"/>
          </p:nvPr>
        </p:nvSpPr>
        <p:spPr>
          <a:xfrm>
            <a:off x="179389" y="1275606"/>
            <a:ext cx="8893175" cy="3780979"/>
          </a:xfrm>
        </p:spPr>
        <p:txBody>
          <a:bodyPr lIns="50800" tIns="50800" rIns="50800" bIns="50800">
            <a:noAutofit/>
          </a:bodyPr>
          <a:lstStyle/>
          <a:p>
            <a:pPr algn="ctr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endParaRPr lang="ru-RU" sz="24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Лицей – опорная площадка:</a:t>
            </a: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endParaRPr lang="ru-RU" sz="24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 - по физико-математическому направлению; </a:t>
            </a: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 - по  лингвистическому направлению; </a:t>
            </a: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-  по духовно-нравственному воспитанию;</a:t>
            </a: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Ø"/>
            </a:pP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 - Детской музыкальной школы г. Советска.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Ø"/>
            </a:pP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Ø"/>
            </a:pPr>
            <a:endParaRPr lang="ru-RU" sz="1600" b="1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  <p:pic>
        <p:nvPicPr>
          <p:cNvPr id="7173" name="Picture 2" descr="image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31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</p:pic>
      <p:sp>
        <p:nvSpPr>
          <p:cNvPr id="7175" name="AutoShape 16"/>
          <p:cNvSpPr>
            <a:spLocks/>
          </p:cNvSpPr>
          <p:nvPr/>
        </p:nvSpPr>
        <p:spPr bwMode="auto">
          <a:xfrm>
            <a:off x="1547664" y="135730"/>
            <a:ext cx="7524899" cy="77983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Семинар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«Эффективный контракт в дошкольном и общем образовании»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1027" name="Picture 3" descr="E:\IMG_891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45009" cy="10595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31285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AutoShape 3"/>
          <p:cNvSpPr>
            <a:spLocks/>
          </p:cNvSpPr>
          <p:nvPr/>
        </p:nvSpPr>
        <p:spPr bwMode="auto">
          <a:xfrm>
            <a:off x="39689" y="410767"/>
            <a:ext cx="9063037" cy="230981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/>
          <a:lstStyle/>
          <a:p>
            <a:pPr defTabSz="914400"/>
            <a:r>
              <a:rPr lang="ru-RU" sz="1400" b="1">
                <a:latin typeface="Arial" pitchFamily="34" charset="0"/>
                <a:cs typeface="Arial" pitchFamily="34" charset="0"/>
                <a:sym typeface="Arial" pitchFamily="34" charset="0"/>
              </a:rPr>
              <a:t>-</a:t>
            </a:r>
            <a:endParaRPr lang="ru-RU"/>
          </a:p>
        </p:txBody>
      </p:sp>
      <p:sp>
        <p:nvSpPr>
          <p:cNvPr id="7172" name="Rectangle 5"/>
          <p:cNvSpPr>
            <a:spLocks noGrp="1"/>
          </p:cNvSpPr>
          <p:nvPr>
            <p:ph idx="1"/>
          </p:nvPr>
        </p:nvSpPr>
        <p:spPr>
          <a:xfrm>
            <a:off x="1" y="1275606"/>
            <a:ext cx="9072564" cy="3780979"/>
          </a:xfrm>
        </p:spPr>
        <p:txBody>
          <a:bodyPr lIns="50800" tIns="50800" rIns="50800" bIns="50800">
            <a:noAutofit/>
          </a:bodyPr>
          <a:lstStyle/>
          <a:p>
            <a:pPr algn="ctr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endParaRPr lang="ru-RU" sz="24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Лицей  – победитель </a:t>
            </a:r>
          </a:p>
          <a:p>
            <a:pPr algn="ctr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endParaRPr lang="ru-RU" sz="24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всероссийского конкурса благотворительных проектов</a:t>
            </a: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НИАЭП в номинации «Патриотические инициативы»;</a:t>
            </a: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международного открытого </a:t>
            </a:r>
            <a:r>
              <a:rPr lang="ru-RU" sz="2400" b="1" dirty="0" err="1" smtClean="0">
                <a:solidFill>
                  <a:srgbClr val="002060"/>
                </a:solidFill>
                <a:latin typeface="Cambria" pitchFamily="18" charset="0"/>
              </a:rPr>
              <a:t>грантового</a:t>
            </a: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 конкурса</a:t>
            </a: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«Православные инициативы»;</a:t>
            </a: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ü"/>
            </a:pP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ü"/>
            </a:pP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Ø"/>
            </a:pPr>
            <a:endParaRPr lang="ru-RU" sz="1600" b="1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  <p:pic>
        <p:nvPicPr>
          <p:cNvPr id="7173" name="Picture 2" descr="image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31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</p:pic>
      <p:sp>
        <p:nvSpPr>
          <p:cNvPr id="7175" name="AutoShape 16"/>
          <p:cNvSpPr>
            <a:spLocks/>
          </p:cNvSpPr>
          <p:nvPr/>
        </p:nvSpPr>
        <p:spPr bwMode="auto">
          <a:xfrm>
            <a:off x="1547664" y="135730"/>
            <a:ext cx="7524899" cy="77983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Семинар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«Эффективный контракт в дошкольном и общем образовании»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1027" name="Picture 3" descr="E:\IMG_891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45009" cy="10595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31285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AutoShape 3"/>
          <p:cNvSpPr>
            <a:spLocks/>
          </p:cNvSpPr>
          <p:nvPr/>
        </p:nvSpPr>
        <p:spPr bwMode="auto">
          <a:xfrm>
            <a:off x="39689" y="410767"/>
            <a:ext cx="9063037" cy="230981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/>
          <a:lstStyle/>
          <a:p>
            <a:pPr defTabSz="914400"/>
            <a:r>
              <a:rPr lang="ru-RU" sz="1400" b="1">
                <a:latin typeface="Arial" pitchFamily="34" charset="0"/>
                <a:cs typeface="Arial" pitchFamily="34" charset="0"/>
                <a:sym typeface="Arial" pitchFamily="34" charset="0"/>
              </a:rPr>
              <a:t>-</a:t>
            </a:r>
            <a:endParaRPr lang="ru-RU"/>
          </a:p>
        </p:txBody>
      </p:sp>
      <p:sp>
        <p:nvSpPr>
          <p:cNvPr id="7172" name="Rectangle 5"/>
          <p:cNvSpPr>
            <a:spLocks noGrp="1"/>
          </p:cNvSpPr>
          <p:nvPr>
            <p:ph idx="1"/>
          </p:nvPr>
        </p:nvSpPr>
        <p:spPr>
          <a:xfrm>
            <a:off x="1" y="1275606"/>
            <a:ext cx="9072564" cy="3780979"/>
          </a:xfrm>
        </p:spPr>
        <p:txBody>
          <a:bodyPr lIns="50800" tIns="50800" rIns="50800" bIns="50800">
            <a:noAutofit/>
          </a:bodyPr>
          <a:lstStyle/>
          <a:p>
            <a:pPr algn="ctr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endParaRPr lang="ru-RU" sz="24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Лицей  – победитель </a:t>
            </a: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интеллектуальных игр «Что? Где? Когда?» регионального</a:t>
            </a: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и международного уровней;</a:t>
            </a: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регионального этапа Всероссийских спортивных</a:t>
            </a: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соревнований школьников «Президентские состязания» -</a:t>
            </a: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2015 </a:t>
            </a: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конкурсного отбора по предоставлению грантов с целью</a:t>
            </a: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стимулирования качества образования по трем ступеням</a:t>
            </a: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ü"/>
            </a:pP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ü"/>
            </a:pP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Ø"/>
            </a:pPr>
            <a:endParaRPr lang="ru-RU" sz="1600" b="1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  <p:pic>
        <p:nvPicPr>
          <p:cNvPr id="7173" name="Picture 2" descr="image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31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</p:pic>
      <p:sp>
        <p:nvSpPr>
          <p:cNvPr id="7175" name="AutoShape 16"/>
          <p:cNvSpPr>
            <a:spLocks/>
          </p:cNvSpPr>
          <p:nvPr/>
        </p:nvSpPr>
        <p:spPr bwMode="auto">
          <a:xfrm>
            <a:off x="1547664" y="135730"/>
            <a:ext cx="7524899" cy="77983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Семинар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«Эффективный контракт в дошкольном и общем образовании»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1027" name="Picture 3" descr="E:\IMG_891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45009" cy="10595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31285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AutoShape 3"/>
          <p:cNvSpPr>
            <a:spLocks/>
          </p:cNvSpPr>
          <p:nvPr/>
        </p:nvSpPr>
        <p:spPr bwMode="auto">
          <a:xfrm>
            <a:off x="39689" y="410767"/>
            <a:ext cx="9063037" cy="230981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/>
          <a:lstStyle/>
          <a:p>
            <a:pPr defTabSz="914400"/>
            <a:r>
              <a:rPr lang="ru-RU" sz="1400" b="1">
                <a:latin typeface="Arial" pitchFamily="34" charset="0"/>
                <a:cs typeface="Arial" pitchFamily="34" charset="0"/>
                <a:sym typeface="Arial" pitchFamily="34" charset="0"/>
              </a:rPr>
              <a:t>-</a:t>
            </a:r>
            <a:endParaRPr lang="ru-RU"/>
          </a:p>
        </p:txBody>
      </p:sp>
      <p:sp>
        <p:nvSpPr>
          <p:cNvPr id="7172" name="Rectangle 5"/>
          <p:cNvSpPr>
            <a:spLocks noGrp="1"/>
          </p:cNvSpPr>
          <p:nvPr>
            <p:ph idx="1"/>
          </p:nvPr>
        </p:nvSpPr>
        <p:spPr>
          <a:xfrm>
            <a:off x="179389" y="1275606"/>
            <a:ext cx="8893175" cy="3780979"/>
          </a:xfrm>
        </p:spPr>
        <p:txBody>
          <a:bodyPr lIns="50800" tIns="50800" rIns="50800" bIns="50800">
            <a:noAutofit/>
          </a:bodyPr>
          <a:lstStyle/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2008 г</a:t>
            </a:r>
            <a:r>
              <a:rPr lang="ru-RU" sz="2400" b="1" dirty="0" smtClean="0">
                <a:latin typeface="Cambria" pitchFamily="18" charset="0"/>
              </a:rPr>
              <a:t>  – переход на новую систему оплаты труда</a:t>
            </a: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Ø"/>
            </a:pPr>
            <a:endParaRPr lang="ru-RU" sz="2400" b="1" dirty="0" smtClean="0">
              <a:latin typeface="Cambria" pitchFamily="18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2008 – 2013 г </a:t>
            </a:r>
            <a:r>
              <a:rPr lang="ru-RU" sz="2400" b="1" dirty="0" smtClean="0">
                <a:latin typeface="Cambria" pitchFamily="18" charset="0"/>
              </a:rPr>
              <a:t>– формирование правовой нормативной базы</a:t>
            </a: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Ø"/>
            </a:pPr>
            <a:endParaRPr lang="ru-RU" sz="2400" b="1" dirty="0" smtClean="0">
              <a:latin typeface="Cambria" pitchFamily="18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2012 – 2013 г </a:t>
            </a:r>
            <a:r>
              <a:rPr lang="ru-RU" sz="2400" b="1" dirty="0" smtClean="0">
                <a:latin typeface="Cambria" pitchFamily="18" charset="0"/>
              </a:rPr>
              <a:t>– разъяснительная работа с коллективом</a:t>
            </a: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Ø"/>
            </a:pPr>
            <a:endParaRPr lang="ru-RU" sz="2400" b="1" dirty="0" smtClean="0">
              <a:latin typeface="Cambria" pitchFamily="18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2012 - … </a:t>
            </a:r>
            <a:r>
              <a:rPr lang="ru-RU" sz="2400" b="1" dirty="0" smtClean="0">
                <a:latin typeface="Cambria" pitchFamily="18" charset="0"/>
              </a:rPr>
              <a:t>- систематическое проведение мониторингов качества образования со  всеми участниками образовательного процесса</a:t>
            </a: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Ø"/>
            </a:pPr>
            <a:endParaRPr lang="ru-RU" sz="2400" b="1" dirty="0" smtClean="0">
              <a:latin typeface="Cambria" pitchFamily="18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Ø"/>
            </a:pPr>
            <a:endParaRPr lang="ru-RU" sz="1600" b="1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  <p:pic>
        <p:nvPicPr>
          <p:cNvPr id="7173" name="Picture 2" descr="image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3478"/>
            <a:ext cx="9144000" cy="1131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</p:pic>
      <p:sp>
        <p:nvSpPr>
          <p:cNvPr id="7175" name="AutoShape 16"/>
          <p:cNvSpPr>
            <a:spLocks/>
          </p:cNvSpPr>
          <p:nvPr/>
        </p:nvSpPr>
        <p:spPr bwMode="auto">
          <a:xfrm>
            <a:off x="1547664" y="135730"/>
            <a:ext cx="7524899" cy="77983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/>
          <a:lstStyle/>
          <a:p>
            <a:pPr algn="ctr"/>
            <a:endParaRPr lang="ru-RU" sz="2000" dirty="0" smtClean="0">
              <a:solidFill>
                <a:schemeClr val="bg1"/>
              </a:solidFill>
            </a:endParaRP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Этапы перехода лицея на эффективный контракт</a:t>
            </a:r>
            <a:endParaRPr lang="ru-RU" sz="1400" dirty="0">
              <a:latin typeface="Cambria" pitchFamily="18" charset="0"/>
            </a:endParaRPr>
          </a:p>
        </p:txBody>
      </p:sp>
      <p:pic>
        <p:nvPicPr>
          <p:cNvPr id="1027" name="Picture 3" descr="E:\IMG_891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45009" cy="10595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31285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AutoShape 3"/>
          <p:cNvSpPr>
            <a:spLocks/>
          </p:cNvSpPr>
          <p:nvPr/>
        </p:nvSpPr>
        <p:spPr bwMode="auto">
          <a:xfrm>
            <a:off x="39689" y="410767"/>
            <a:ext cx="9063037" cy="230981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/>
          <a:lstStyle/>
          <a:p>
            <a:pPr defTabSz="914400"/>
            <a:r>
              <a:rPr lang="ru-RU" sz="1400" b="1">
                <a:latin typeface="Arial" pitchFamily="34" charset="0"/>
                <a:cs typeface="Arial" pitchFamily="34" charset="0"/>
                <a:sym typeface="Arial" pitchFamily="34" charset="0"/>
              </a:rPr>
              <a:t>-</a:t>
            </a:r>
            <a:endParaRPr lang="ru-RU"/>
          </a:p>
        </p:txBody>
      </p:sp>
      <p:sp>
        <p:nvSpPr>
          <p:cNvPr id="7172" name="Rectangle 5"/>
          <p:cNvSpPr>
            <a:spLocks noGrp="1"/>
          </p:cNvSpPr>
          <p:nvPr>
            <p:ph idx="1"/>
          </p:nvPr>
        </p:nvSpPr>
        <p:spPr>
          <a:xfrm>
            <a:off x="179389" y="1275606"/>
            <a:ext cx="8893175" cy="3780979"/>
          </a:xfrm>
        </p:spPr>
        <p:txBody>
          <a:bodyPr lIns="50800" tIns="50800" rIns="50800" bIns="50800">
            <a:noAutofit/>
          </a:bodyPr>
          <a:lstStyle/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Ø"/>
            </a:pPr>
            <a:endParaRPr lang="ru-RU" sz="24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2013 – 2015 г </a:t>
            </a:r>
            <a:r>
              <a:rPr lang="ru-RU" sz="2400" b="1" dirty="0" smtClean="0">
                <a:latin typeface="Cambria" pitchFamily="18" charset="0"/>
              </a:rPr>
              <a:t>– разработка показателей эффективности деятельности работников</a:t>
            </a: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Ø"/>
            </a:pPr>
            <a:endParaRPr lang="ru-RU" sz="2400" b="1" dirty="0" smtClean="0">
              <a:latin typeface="Cambria" pitchFamily="18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2013 г </a:t>
            </a:r>
            <a:r>
              <a:rPr lang="ru-RU" sz="2400" b="1" dirty="0" smtClean="0">
                <a:latin typeface="Cambria" pitchFamily="18" charset="0"/>
              </a:rPr>
              <a:t> – начало перехода на эффективный контракт</a:t>
            </a: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Ø"/>
            </a:pPr>
            <a:endParaRPr lang="ru-RU" sz="2400" b="1" dirty="0" smtClean="0">
              <a:latin typeface="Cambria" pitchFamily="18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</a:rPr>
              <a:t>1 сентября 2014 г – </a:t>
            </a:r>
            <a:r>
              <a:rPr lang="ru-RU" sz="2400" b="1" dirty="0" smtClean="0">
                <a:latin typeface="Cambria" pitchFamily="18" charset="0"/>
              </a:rPr>
              <a:t>полный переход на эффективный контракт</a:t>
            </a: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None/>
            </a:pPr>
            <a:endParaRPr lang="ru-RU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>
                <a:schemeClr val="tx1"/>
              </a:buClr>
              <a:buFont typeface="Wingdings" pitchFamily="2" charset="2"/>
              <a:buChar char="Ø"/>
            </a:pPr>
            <a:endParaRPr lang="ru-RU" sz="1600" b="1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  <p:pic>
        <p:nvPicPr>
          <p:cNvPr id="7173" name="Picture 2" descr="image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3478"/>
            <a:ext cx="9144000" cy="1131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</p:pic>
      <p:sp>
        <p:nvSpPr>
          <p:cNvPr id="7175" name="AutoShape 16"/>
          <p:cNvSpPr>
            <a:spLocks/>
          </p:cNvSpPr>
          <p:nvPr/>
        </p:nvSpPr>
        <p:spPr bwMode="auto">
          <a:xfrm>
            <a:off x="1547664" y="135730"/>
            <a:ext cx="7524899" cy="77983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/>
          <a:lstStyle/>
          <a:p>
            <a:pPr algn="ctr"/>
            <a:endParaRPr lang="ru-RU" sz="2000" dirty="0" smtClean="0">
              <a:solidFill>
                <a:schemeClr val="bg1"/>
              </a:solidFill>
            </a:endParaRP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Этапы перехода лицея на эффективный контракт</a:t>
            </a:r>
            <a:endParaRPr lang="ru-RU" sz="1400" dirty="0">
              <a:latin typeface="Cambria" pitchFamily="18" charset="0"/>
            </a:endParaRPr>
          </a:p>
        </p:txBody>
      </p:sp>
      <p:pic>
        <p:nvPicPr>
          <p:cNvPr id="1027" name="Picture 3" descr="E:\IMG_891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45009" cy="10595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31285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347614"/>
          <a:ext cx="9144000" cy="37225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1720"/>
                <a:gridCol w="1377280"/>
                <a:gridCol w="1143000"/>
                <a:gridCol w="1143000"/>
                <a:gridCol w="1143000"/>
                <a:gridCol w="1143000"/>
                <a:gridCol w="1143000"/>
              </a:tblGrid>
              <a:tr h="48258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Должностные обязанности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Условия труда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Критерии эффективности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9080">
                <a:tc gridSpan="7">
                  <a:txBody>
                    <a:bodyPr/>
                    <a:lstStyle/>
                    <a:p>
                      <a:r>
                        <a:rPr lang="ru-RU" sz="2000" dirty="0" smtClean="0"/>
                        <a:t>Прозрачность и понимание механизма распределения дополнительных средств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52">
                <a:tc gridSpan="7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Дополнительные</a:t>
                      </a:r>
                      <a:r>
                        <a:rPr lang="ru-RU" sz="2000" baseline="0" dirty="0" smtClean="0"/>
                        <a:t> средства, полученные на конкурсной основе</a:t>
                      </a:r>
                    </a:p>
                    <a:p>
                      <a:pPr algn="ctr"/>
                      <a:r>
                        <a:rPr lang="ru-RU" sz="2000" baseline="0" dirty="0" smtClean="0"/>
                        <a:t> /региональный фонд качества/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0584">
                <a:tc gridSpan="7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ПРОЗРАЧНОСТЬ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5969">
                <a:tc rowSpan="2">
                  <a:txBody>
                    <a:bodyPr/>
                    <a:lstStyle/>
                    <a:p>
                      <a:r>
                        <a:rPr lang="ru-RU" sz="2000" dirty="0" smtClean="0"/>
                        <a:t>Величина средней </a:t>
                      </a:r>
                      <a:r>
                        <a:rPr lang="ru-RU" sz="2000" dirty="0" err="1" smtClean="0"/>
                        <a:t>з</a:t>
                      </a:r>
                      <a:r>
                        <a:rPr lang="ru-RU" sz="2000" dirty="0" smtClean="0"/>
                        <a:t>/</a:t>
                      </a:r>
                      <a:r>
                        <a:rPr lang="ru-RU" sz="2000" dirty="0" err="1" smtClean="0"/>
                        <a:t>п</a:t>
                      </a:r>
                      <a:r>
                        <a:rPr lang="ru-RU" sz="2000" dirty="0" smtClean="0"/>
                        <a:t> по региону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Соотношение 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2000" dirty="0" smtClean="0"/>
                        <a:t>    Соотношение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2000" dirty="0" smtClean="0"/>
                        <a:t>    Соотношение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86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ФОТ основ персонал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70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ФОТ ост. персон.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Обучающиеся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Учителя</a:t>
                      </a:r>
                    </a:p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Стимулирование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Базов часть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70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 flipV="1">
            <a:off x="0" y="339502"/>
            <a:ext cx="4355976" cy="79208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355976" y="339502"/>
            <a:ext cx="4788024" cy="7920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411760" y="699542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Эффективный контракт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20904207">
            <a:off x="783507" y="121515"/>
            <a:ext cx="36282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К а ч е с т в о </a:t>
            </a:r>
            <a:endParaRPr lang="ru-RU" sz="3600" dirty="0"/>
          </a:p>
        </p:txBody>
      </p:sp>
      <p:sp>
        <p:nvSpPr>
          <p:cNvPr id="16" name="TextBox 15"/>
          <p:cNvSpPr txBox="1"/>
          <p:nvPr/>
        </p:nvSpPr>
        <p:spPr>
          <a:xfrm rot="506727">
            <a:off x="5063174" y="152040"/>
            <a:ext cx="3276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образования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010176930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9C3C6CF-A849-4911-A791-EA10E5AEC45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TS010176930</Template>
  <TotalTime>0</TotalTime>
  <Words>2080</Words>
  <Application>Microsoft Office PowerPoint</Application>
  <PresentationFormat>Экран (16:9)</PresentationFormat>
  <Paragraphs>277</Paragraphs>
  <Slides>16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TS010176930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Январь 2013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2014-01-28T11:41:59Z</dcterms:created>
  <dcterms:modified xsi:type="dcterms:W3CDTF">2015-11-05T10:12:47Z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TC101769309990</vt:lpwstr>
  </property>
</Properties>
</file>